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slides/slide17.xml" ContentType="application/vnd.openxmlformats-officedocument.presentationml.slide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5.xml" ContentType="application/vnd.openxmlformats-officedocument.presentationml.slide+xml"/>
  <Override PartName="/ppt/slides/slide13.xml" ContentType="application/vnd.openxmlformats-officedocument.presentationml.slide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layout2.xml" ContentType="application/vnd.openxmlformats-officedocument.drawingml.diagram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5"/>
  </p:sldMasterIdLst>
  <p:notesMasterIdLst>
    <p:notesMasterId r:id="rId24"/>
  </p:notesMasterIdLst>
  <p:sldIdLst>
    <p:sldId id="392" r:id="rId6"/>
    <p:sldId id="412" r:id="rId7"/>
    <p:sldId id="416" r:id="rId8"/>
    <p:sldId id="393" r:id="rId9"/>
    <p:sldId id="413" r:id="rId10"/>
    <p:sldId id="429" r:id="rId11"/>
    <p:sldId id="423" r:id="rId12"/>
    <p:sldId id="419" r:id="rId13"/>
    <p:sldId id="430" r:id="rId14"/>
    <p:sldId id="414" r:id="rId15"/>
    <p:sldId id="407" r:id="rId16"/>
    <p:sldId id="418" r:id="rId17"/>
    <p:sldId id="395" r:id="rId18"/>
    <p:sldId id="406" r:id="rId19"/>
    <p:sldId id="405" r:id="rId20"/>
    <p:sldId id="402" r:id="rId21"/>
    <p:sldId id="410" r:id="rId22"/>
    <p:sldId id="428" r:id="rId23"/>
  </p:sldIdLst>
  <p:sldSz cx="9144000" cy="6858000" type="screen4x3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9A7"/>
    <a:srgbClr val="FFDEDD"/>
    <a:srgbClr val="FF0000"/>
    <a:srgbClr val="0EBEA1"/>
    <a:srgbClr val="FF8885"/>
    <a:srgbClr val="B90400"/>
    <a:srgbClr val="FF2E29"/>
    <a:srgbClr val="FF615D"/>
    <a:srgbClr val="FFB5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27" autoAdjust="0"/>
    <p:restoredTop sz="90929"/>
  </p:normalViewPr>
  <p:slideViewPr>
    <p:cSldViewPr>
      <p:cViewPr>
        <p:scale>
          <a:sx n="90" d="100"/>
          <a:sy n="90" d="100"/>
        </p:scale>
        <p:origin x="-8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ustomXml" Target="../customXml/item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en-ZA"/>
              <a:t>GVA (annual % change)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8.0595572292593856E-2"/>
          <c:y val="0.14395500173183373"/>
          <c:w val="0.87499851648978666"/>
          <c:h val="0.81141454054124706"/>
        </c:manualLayout>
      </c:layout>
      <c:lineChart>
        <c:grouping val="standard"/>
        <c:varyColors val="0"/>
        <c:ser>
          <c:idx val="1"/>
          <c:order val="0"/>
          <c:tx>
            <c:strRef>
              <c:f>Analysis!$B$145</c:f>
              <c:strCache>
                <c:ptCount val="1"/>
                <c:pt idx="0">
                  <c:v>8 x Metros</c:v>
                </c:pt>
              </c:strCache>
            </c:strRef>
          </c:tx>
          <c:spPr>
            <a:ln w="508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50800">
                <a:solidFill>
                  <a:srgbClr val="C00000"/>
                </a:solidFill>
              </a:ln>
              <a:effectLst/>
            </c:spPr>
          </c:marker>
          <c:cat>
            <c:numRef>
              <c:f>Analysis!$D$143:$S$143</c:f>
              <c:numCache>
                <c:formatCode>General</c:formatCode>
                <c:ptCount val="16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</c:numCache>
            </c:numRef>
          </c:cat>
          <c:val>
            <c:numRef>
              <c:f>Analysis!$D$145:$S$145</c:f>
              <c:numCache>
                <c:formatCode>0.0%</c:formatCode>
                <c:ptCount val="16"/>
                <c:pt idx="0">
                  <c:v>3.3607196898482586E-2</c:v>
                </c:pt>
                <c:pt idx="1">
                  <c:v>1.0351288095145145E-2</c:v>
                </c:pt>
                <c:pt idx="2">
                  <c:v>3.3319663451297922E-2</c:v>
                </c:pt>
                <c:pt idx="3">
                  <c:v>5.3686233402346427E-2</c:v>
                </c:pt>
                <c:pt idx="4">
                  <c:v>3.5393133585908794E-2</c:v>
                </c:pt>
                <c:pt idx="5">
                  <c:v>3.2205743068075866E-2</c:v>
                </c:pt>
                <c:pt idx="6">
                  <c:v>3.9828761846795666E-2</c:v>
                </c:pt>
                <c:pt idx="7">
                  <c:v>5.1336908341154397E-2</c:v>
                </c:pt>
                <c:pt idx="8">
                  <c:v>5.6937596047719051E-2</c:v>
                </c:pt>
                <c:pt idx="9">
                  <c:v>6.1244806700148577E-2</c:v>
                </c:pt>
                <c:pt idx="10">
                  <c:v>5.8000004437139464E-2</c:v>
                </c:pt>
                <c:pt idx="11">
                  <c:v>4.0431147446342332E-2</c:v>
                </c:pt>
                <c:pt idx="12">
                  <c:v>-1.3447389518787472E-2</c:v>
                </c:pt>
                <c:pt idx="13">
                  <c:v>3.2500392316677562E-2</c:v>
                </c:pt>
                <c:pt idx="14">
                  <c:v>3.9345108662451167E-2</c:v>
                </c:pt>
                <c:pt idx="15">
                  <c:v>3.0937741182683789E-2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Analysis!$B$146</c:f>
              <c:strCache>
                <c:ptCount val="1"/>
                <c:pt idx="0">
                  <c:v>Rest of RSA</c:v>
                </c:pt>
              </c:strCache>
            </c:strRef>
          </c:tx>
          <c:spPr>
            <a:ln w="50800" cap="rnd">
              <a:solidFill>
                <a:srgbClr val="333399">
                  <a:lumMod val="75000"/>
                </a:srgb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50800">
                <a:solidFill>
                  <a:srgbClr val="333399"/>
                </a:solidFill>
              </a:ln>
              <a:effectLst/>
            </c:spPr>
          </c:marker>
          <c:cat>
            <c:numRef>
              <c:f>Analysis!$D$143:$S$143</c:f>
              <c:numCache>
                <c:formatCode>General</c:formatCode>
                <c:ptCount val="16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</c:numCache>
            </c:numRef>
          </c:cat>
          <c:val>
            <c:numRef>
              <c:f>Analysis!$D$146:$S$146</c:f>
              <c:numCache>
                <c:formatCode>0.0%</c:formatCode>
                <c:ptCount val="16"/>
                <c:pt idx="0">
                  <c:v>1.6744492352579247E-2</c:v>
                </c:pt>
                <c:pt idx="1">
                  <c:v>-2.6424374551765467E-3</c:v>
                </c:pt>
                <c:pt idx="2">
                  <c:v>9.3416465759622522E-3</c:v>
                </c:pt>
                <c:pt idx="3">
                  <c:v>2.2723672216634561E-2</c:v>
                </c:pt>
                <c:pt idx="4">
                  <c:v>1.5803312167713673E-2</c:v>
                </c:pt>
                <c:pt idx="5">
                  <c:v>3.3223785658826263E-2</c:v>
                </c:pt>
                <c:pt idx="6">
                  <c:v>2.4573840214069862E-2</c:v>
                </c:pt>
                <c:pt idx="7">
                  <c:v>3.6920921341913569E-2</c:v>
                </c:pt>
                <c:pt idx="8">
                  <c:v>4.6479412116965331E-2</c:v>
                </c:pt>
                <c:pt idx="9">
                  <c:v>4.8096625906172814E-2</c:v>
                </c:pt>
                <c:pt idx="10">
                  <c:v>5.1580918174946158E-2</c:v>
                </c:pt>
                <c:pt idx="11">
                  <c:v>2.9681562607750473E-2</c:v>
                </c:pt>
                <c:pt idx="12">
                  <c:v>-1.8115240520104506E-2</c:v>
                </c:pt>
                <c:pt idx="13">
                  <c:v>2.8290224335818907E-2</c:v>
                </c:pt>
                <c:pt idx="14">
                  <c:v>2.7010624050788534E-2</c:v>
                </c:pt>
                <c:pt idx="15">
                  <c:v>1.674700187059552E-2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873728"/>
        <c:axId val="34875648"/>
      </c:lineChart>
      <c:catAx>
        <c:axId val="3487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34875648"/>
        <c:crosses val="autoZero"/>
        <c:auto val="1"/>
        <c:lblAlgn val="ctr"/>
        <c:lblOffset val="100"/>
        <c:noMultiLvlLbl val="0"/>
      </c:catAx>
      <c:valAx>
        <c:axId val="3487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n-US"/>
          </a:p>
        </c:txPr>
        <c:crossAx val="348737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7298539313020653"/>
          <c:y val="5.6422652385029116E-2"/>
          <c:w val="0.17773924455095286"/>
          <c:h val="0.15650589476986218"/>
        </c:manualLayout>
      </c:layout>
      <c:overlay val="0"/>
      <c:spPr>
        <a:noFill/>
        <a:ln w="25400">
          <a:noFill/>
        </a:ln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en-US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428E8-6B91-C642-BC9E-AE9142B02616}" type="doc">
      <dgm:prSet loTypeId="urn:microsoft.com/office/officeart/2005/8/layout/h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3E3BBF-D413-E140-B597-4182F00DC0E0}">
      <dgm:prSet/>
      <dgm:spPr>
        <a:solidFill>
          <a:srgbClr val="800000"/>
        </a:solidFill>
      </dgm:spPr>
      <dgm:t>
        <a:bodyPr/>
        <a:lstStyle/>
        <a:p>
          <a:pPr rtl="0"/>
          <a:r>
            <a:rPr lang="en-ZA" b="1" dirty="0" smtClean="0"/>
            <a:t>Intergovernmental</a:t>
          </a:r>
          <a:endParaRPr lang="en-ZA" dirty="0"/>
        </a:p>
      </dgm:t>
    </dgm:pt>
    <dgm:pt modelId="{58D99908-D9EE-8046-BB01-896FF7CD3B89}" type="parTrans" cxnId="{7EE33CA4-328D-854E-9F84-D4CB07044CEE}">
      <dgm:prSet/>
      <dgm:spPr/>
      <dgm:t>
        <a:bodyPr/>
        <a:lstStyle/>
        <a:p>
          <a:endParaRPr lang="en-US"/>
        </a:p>
      </dgm:t>
    </dgm:pt>
    <dgm:pt modelId="{53BD3B90-94C6-334E-97CF-648987582FB9}" type="sibTrans" cxnId="{7EE33CA4-328D-854E-9F84-D4CB07044CEE}">
      <dgm:prSet/>
      <dgm:spPr/>
      <dgm:t>
        <a:bodyPr/>
        <a:lstStyle/>
        <a:p>
          <a:endParaRPr lang="en-US"/>
        </a:p>
      </dgm:t>
    </dgm:pt>
    <dgm:pt modelId="{D16F8EB6-7733-F042-B4BD-EB2F803B6D62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Fragmented  national activities</a:t>
          </a:r>
          <a:endParaRPr lang="en-ZA" dirty="0"/>
        </a:p>
      </dgm:t>
    </dgm:pt>
    <dgm:pt modelId="{B7A53BF9-2178-B444-B5BF-C74BAEC9C005}" type="parTrans" cxnId="{367BD8A4-050E-174B-93B4-7A629A26A471}">
      <dgm:prSet/>
      <dgm:spPr/>
      <dgm:t>
        <a:bodyPr/>
        <a:lstStyle/>
        <a:p>
          <a:endParaRPr lang="en-US"/>
        </a:p>
      </dgm:t>
    </dgm:pt>
    <dgm:pt modelId="{BA6F3699-6207-1B46-9CDF-96A148F034E0}" type="sibTrans" cxnId="{367BD8A4-050E-174B-93B4-7A629A26A471}">
      <dgm:prSet/>
      <dgm:spPr/>
      <dgm:t>
        <a:bodyPr/>
        <a:lstStyle/>
        <a:p>
          <a:endParaRPr lang="en-US"/>
        </a:p>
      </dgm:t>
    </dgm:pt>
    <dgm:pt modelId="{3EA5BD19-234D-7A4B-9C33-A3CFAEB63640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Stalled Public Transport devolution</a:t>
          </a:r>
          <a:endParaRPr lang="en-ZA" dirty="0"/>
        </a:p>
      </dgm:t>
    </dgm:pt>
    <dgm:pt modelId="{56E45D0F-0740-B048-B920-2FAE09929D0B}" type="parTrans" cxnId="{0DA47075-D110-1645-882D-CDC705CB842E}">
      <dgm:prSet/>
      <dgm:spPr/>
      <dgm:t>
        <a:bodyPr/>
        <a:lstStyle/>
        <a:p>
          <a:endParaRPr lang="en-US"/>
        </a:p>
      </dgm:t>
    </dgm:pt>
    <dgm:pt modelId="{8D7F78EC-4DBD-3548-81B0-BB26D6DBD513}" type="sibTrans" cxnId="{0DA47075-D110-1645-882D-CDC705CB842E}">
      <dgm:prSet/>
      <dgm:spPr/>
      <dgm:t>
        <a:bodyPr/>
        <a:lstStyle/>
        <a:p>
          <a:endParaRPr lang="en-US"/>
        </a:p>
      </dgm:t>
    </dgm:pt>
    <dgm:pt modelId="{BEEB52C7-AA48-D448-9FCA-B36C00A00CC1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Slow release of state owned land</a:t>
          </a:r>
          <a:endParaRPr lang="en-ZA" dirty="0"/>
        </a:p>
      </dgm:t>
    </dgm:pt>
    <dgm:pt modelId="{CBEE0313-42EB-7243-9793-B0929629FE2C}" type="parTrans" cxnId="{A9BF8BCC-3992-544F-805E-E58F2A3B22FA}">
      <dgm:prSet/>
      <dgm:spPr/>
      <dgm:t>
        <a:bodyPr/>
        <a:lstStyle/>
        <a:p>
          <a:endParaRPr lang="en-US"/>
        </a:p>
      </dgm:t>
    </dgm:pt>
    <dgm:pt modelId="{54FF8E8C-D6E4-5343-9A2D-1B4F439A6D7B}" type="sibTrans" cxnId="{A9BF8BCC-3992-544F-805E-E58F2A3B22FA}">
      <dgm:prSet/>
      <dgm:spPr/>
      <dgm:t>
        <a:bodyPr/>
        <a:lstStyle/>
        <a:p>
          <a:endParaRPr lang="en-US"/>
        </a:p>
      </dgm:t>
    </dgm:pt>
    <dgm:pt modelId="{4EFC7AAA-3867-6C42-B98E-AB30491972B7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Grants not yet aligned with inclusive economic growth priorities</a:t>
          </a:r>
          <a:endParaRPr lang="en-ZA" dirty="0"/>
        </a:p>
      </dgm:t>
    </dgm:pt>
    <dgm:pt modelId="{54CBD404-4470-3E4F-A89F-3A4A367563F0}" type="parTrans" cxnId="{A0587762-D83A-8E42-9598-6D523843C843}">
      <dgm:prSet/>
      <dgm:spPr/>
      <dgm:t>
        <a:bodyPr/>
        <a:lstStyle/>
        <a:p>
          <a:endParaRPr lang="en-US"/>
        </a:p>
      </dgm:t>
    </dgm:pt>
    <dgm:pt modelId="{F859D763-CFF5-A940-BCBC-A2891072B23E}" type="sibTrans" cxnId="{A0587762-D83A-8E42-9598-6D523843C843}">
      <dgm:prSet/>
      <dgm:spPr/>
      <dgm:t>
        <a:bodyPr/>
        <a:lstStyle/>
        <a:p>
          <a:endParaRPr lang="en-US"/>
        </a:p>
      </dgm:t>
    </dgm:pt>
    <dgm:pt modelId="{0BCF4442-10AC-AC42-89DB-CF4872604A88}">
      <dgm:prSet/>
      <dgm:spPr>
        <a:solidFill>
          <a:srgbClr val="800000"/>
        </a:solidFill>
      </dgm:spPr>
      <dgm:t>
        <a:bodyPr/>
        <a:lstStyle/>
        <a:p>
          <a:pPr rtl="0"/>
          <a:r>
            <a:rPr lang="en-ZA" b="1" dirty="0" smtClean="0"/>
            <a:t>City-level</a:t>
          </a:r>
          <a:endParaRPr lang="en-ZA" dirty="0"/>
        </a:p>
      </dgm:t>
    </dgm:pt>
    <dgm:pt modelId="{FAAEB38A-34DF-EB4C-983F-49651CACAAF3}" type="parTrans" cxnId="{20F16742-38FF-734B-95A3-180B283925D6}">
      <dgm:prSet/>
      <dgm:spPr/>
      <dgm:t>
        <a:bodyPr/>
        <a:lstStyle/>
        <a:p>
          <a:endParaRPr lang="en-US"/>
        </a:p>
      </dgm:t>
    </dgm:pt>
    <dgm:pt modelId="{333A0872-B746-0C41-A185-CA34211BE6EE}" type="sibTrans" cxnId="{20F16742-38FF-734B-95A3-180B283925D6}">
      <dgm:prSet/>
      <dgm:spPr/>
      <dgm:t>
        <a:bodyPr/>
        <a:lstStyle/>
        <a:p>
          <a:endParaRPr lang="en-US"/>
        </a:p>
      </dgm:t>
    </dgm:pt>
    <dgm:pt modelId="{F76CFBD5-4D20-204A-83E6-0E6367E0BC26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Governance</a:t>
          </a:r>
          <a:endParaRPr lang="en-ZA" dirty="0"/>
        </a:p>
      </dgm:t>
    </dgm:pt>
    <dgm:pt modelId="{6794B49E-84B3-6942-AE3E-C78A469FE76F}" type="parTrans" cxnId="{DB46650A-A73C-3048-8C34-021C989909EB}">
      <dgm:prSet/>
      <dgm:spPr/>
      <dgm:t>
        <a:bodyPr/>
        <a:lstStyle/>
        <a:p>
          <a:endParaRPr lang="en-US"/>
        </a:p>
      </dgm:t>
    </dgm:pt>
    <dgm:pt modelId="{B574B189-7B7F-924E-BD65-FB3D5CC87B3F}" type="sibTrans" cxnId="{DB46650A-A73C-3048-8C34-021C989909EB}">
      <dgm:prSet/>
      <dgm:spPr/>
      <dgm:t>
        <a:bodyPr/>
        <a:lstStyle/>
        <a:p>
          <a:endParaRPr lang="en-US"/>
        </a:p>
      </dgm:t>
    </dgm:pt>
    <dgm:pt modelId="{C8F2B1CB-04DC-3C44-AEF0-6AEA6655AC89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b="1" dirty="0" smtClean="0"/>
            <a:t>Insufficient capacity dedicated to project preparation and pipeline</a:t>
          </a:r>
          <a:endParaRPr lang="en-ZA" dirty="0"/>
        </a:p>
      </dgm:t>
    </dgm:pt>
    <dgm:pt modelId="{C9173BE9-727B-4C4D-94AA-58E0CF440D29}" type="parTrans" cxnId="{E3BC9BC0-5851-9647-97AD-EC8C420EE473}">
      <dgm:prSet/>
      <dgm:spPr/>
      <dgm:t>
        <a:bodyPr/>
        <a:lstStyle/>
        <a:p>
          <a:endParaRPr lang="en-US"/>
        </a:p>
      </dgm:t>
    </dgm:pt>
    <dgm:pt modelId="{1C8E98EF-8051-9342-8D23-10DFA31D7B61}" type="sibTrans" cxnId="{E3BC9BC0-5851-9647-97AD-EC8C420EE473}">
      <dgm:prSet/>
      <dgm:spPr/>
      <dgm:t>
        <a:bodyPr/>
        <a:lstStyle/>
        <a:p>
          <a:endParaRPr lang="en-US"/>
        </a:p>
      </dgm:t>
    </dgm:pt>
    <dgm:pt modelId="{A5E55DF5-9C54-BA47-8799-98629CC307C8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Lack of innovatione in financing and implementation modalities</a:t>
          </a:r>
          <a:endParaRPr lang="en-ZA" dirty="0"/>
        </a:p>
      </dgm:t>
    </dgm:pt>
    <dgm:pt modelId="{4BADB862-D847-E14A-BC6B-58C062E576FD}" type="parTrans" cxnId="{00F28276-D2C2-274D-B057-74624D4958C2}">
      <dgm:prSet/>
      <dgm:spPr/>
      <dgm:t>
        <a:bodyPr/>
        <a:lstStyle/>
        <a:p>
          <a:endParaRPr lang="en-US"/>
        </a:p>
      </dgm:t>
    </dgm:pt>
    <dgm:pt modelId="{71C11411-E702-564B-9D50-FD70D86B5BAB}" type="sibTrans" cxnId="{00F28276-D2C2-274D-B057-74624D4958C2}">
      <dgm:prSet/>
      <dgm:spPr/>
      <dgm:t>
        <a:bodyPr/>
        <a:lstStyle/>
        <a:p>
          <a:endParaRPr lang="en-US"/>
        </a:p>
      </dgm:t>
    </dgm:pt>
    <dgm:pt modelId="{4387ECEB-AEC2-46C9-9F06-61E8B4EBB1F3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Institutional fragmentation continues “business as usual”</a:t>
          </a:r>
          <a:endParaRPr lang="en-ZA" dirty="0"/>
        </a:p>
      </dgm:t>
    </dgm:pt>
    <dgm:pt modelId="{21CC040B-8328-4FED-A298-41052E41EEBE}" type="parTrans" cxnId="{49ADC9D1-28E3-40EE-A70C-8F74B97CE70C}">
      <dgm:prSet/>
      <dgm:spPr/>
      <dgm:t>
        <a:bodyPr/>
        <a:lstStyle/>
        <a:p>
          <a:endParaRPr lang="en-US"/>
        </a:p>
      </dgm:t>
    </dgm:pt>
    <dgm:pt modelId="{F6803767-52E4-479B-9BBE-A5F507511164}" type="sibTrans" cxnId="{49ADC9D1-28E3-40EE-A70C-8F74B97CE70C}">
      <dgm:prSet/>
      <dgm:spPr/>
      <dgm:t>
        <a:bodyPr/>
        <a:lstStyle/>
        <a:p>
          <a:endParaRPr lang="en-US"/>
        </a:p>
      </dgm:t>
    </dgm:pt>
    <dgm:pt modelId="{33BD41DA-0148-4269-B1A5-08B61042E0D0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Weak alignment with private sector investment decisions</a:t>
          </a:r>
          <a:endParaRPr lang="en-ZA" dirty="0"/>
        </a:p>
      </dgm:t>
    </dgm:pt>
    <dgm:pt modelId="{7BFD0960-0DB7-4161-BCE5-EEF2150810E4}" type="parTrans" cxnId="{7575EB68-C4B8-49C9-A208-2EE2A34E8B47}">
      <dgm:prSet/>
      <dgm:spPr/>
      <dgm:t>
        <a:bodyPr/>
        <a:lstStyle/>
        <a:p>
          <a:endParaRPr lang="en-US"/>
        </a:p>
      </dgm:t>
    </dgm:pt>
    <dgm:pt modelId="{BBFDAF12-2A84-462D-9CF2-65B45A1B758F}" type="sibTrans" cxnId="{7575EB68-C4B8-49C9-A208-2EE2A34E8B47}">
      <dgm:prSet/>
      <dgm:spPr/>
      <dgm:t>
        <a:bodyPr/>
        <a:lstStyle/>
        <a:p>
          <a:endParaRPr lang="en-US"/>
        </a:p>
      </dgm:t>
    </dgm:pt>
    <dgm:pt modelId="{3AE5AB68-AE77-4581-90F5-0B76AD10F7F2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Planning misalignment (city, provincial and national spheres)</a:t>
          </a:r>
          <a:endParaRPr lang="en-ZA" dirty="0"/>
        </a:p>
      </dgm:t>
    </dgm:pt>
    <dgm:pt modelId="{50B301FE-959E-456A-9789-80E55EAFA442}" type="parTrans" cxnId="{4DE6C516-3A4A-4061-96C8-83FD8B800FC7}">
      <dgm:prSet/>
      <dgm:spPr/>
      <dgm:t>
        <a:bodyPr/>
        <a:lstStyle/>
        <a:p>
          <a:endParaRPr lang="en-US"/>
        </a:p>
      </dgm:t>
    </dgm:pt>
    <dgm:pt modelId="{D2040616-4073-47D9-8A08-20C8D3AEADC2}" type="sibTrans" cxnId="{4DE6C516-3A4A-4061-96C8-83FD8B800FC7}">
      <dgm:prSet/>
      <dgm:spPr/>
      <dgm:t>
        <a:bodyPr/>
        <a:lstStyle/>
        <a:p>
          <a:endParaRPr lang="en-US"/>
        </a:p>
      </dgm:t>
    </dgm:pt>
    <dgm:pt modelId="{A23C87A8-1B66-654F-95D5-9F1712861A53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Rising personnel costs, creditors days, irregular expenditure and qualified audits</a:t>
          </a:r>
          <a:endParaRPr lang="en-ZA" dirty="0"/>
        </a:p>
      </dgm:t>
    </dgm:pt>
    <dgm:pt modelId="{1B6D2A88-640E-714A-84B9-F32C8117384B}" type="parTrans" cxnId="{11670D5E-D573-D445-8417-7013285B208A}">
      <dgm:prSet/>
      <dgm:spPr/>
      <dgm:t>
        <a:bodyPr/>
        <a:lstStyle/>
        <a:p>
          <a:endParaRPr lang="en-US"/>
        </a:p>
      </dgm:t>
    </dgm:pt>
    <dgm:pt modelId="{50FE6F4B-BCF8-5C4D-994B-2F638693D4A8}" type="sibTrans" cxnId="{11670D5E-D573-D445-8417-7013285B208A}">
      <dgm:prSet/>
      <dgm:spPr/>
      <dgm:t>
        <a:bodyPr/>
        <a:lstStyle/>
        <a:p>
          <a:endParaRPr lang="en-US"/>
        </a:p>
      </dgm:t>
    </dgm:pt>
    <dgm:pt modelId="{262615F2-B874-034B-87A1-783366735D6F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Housing accreditation &amp; Mega-Projects</a:t>
          </a:r>
          <a:endParaRPr lang="en-ZA" dirty="0"/>
        </a:p>
      </dgm:t>
    </dgm:pt>
    <dgm:pt modelId="{65F25443-6DD0-0844-A021-29CAE633750A}" type="parTrans" cxnId="{EECA446F-06FE-8C42-8EF6-BDA6582828F2}">
      <dgm:prSet/>
      <dgm:spPr/>
      <dgm:t>
        <a:bodyPr/>
        <a:lstStyle/>
        <a:p>
          <a:endParaRPr lang="en-US"/>
        </a:p>
      </dgm:t>
    </dgm:pt>
    <dgm:pt modelId="{3493F478-AFD7-F14D-8AB0-4608B4023AE1}" type="sibTrans" cxnId="{EECA446F-06FE-8C42-8EF6-BDA6582828F2}">
      <dgm:prSet/>
      <dgm:spPr/>
      <dgm:t>
        <a:bodyPr/>
        <a:lstStyle/>
        <a:p>
          <a:endParaRPr lang="en-US"/>
        </a:p>
      </dgm:t>
    </dgm:pt>
    <dgm:pt modelId="{EB2B2068-4767-DD49-88F5-0660E2DD16BE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Frustrating and slow regulatory / licencing systems </a:t>
          </a:r>
          <a:endParaRPr lang="en-ZA" dirty="0"/>
        </a:p>
      </dgm:t>
    </dgm:pt>
    <dgm:pt modelId="{4C7BD1BE-C1FD-634F-BAE2-48387F26BC88}" type="sibTrans" cxnId="{74EFAB80-AF11-7A47-86FD-0A80D9D6D2F4}">
      <dgm:prSet/>
      <dgm:spPr/>
      <dgm:t>
        <a:bodyPr/>
        <a:lstStyle/>
        <a:p>
          <a:endParaRPr lang="en-US"/>
        </a:p>
      </dgm:t>
    </dgm:pt>
    <dgm:pt modelId="{95CB9972-FE35-8844-A9FF-8FA7F4F53DE4}" type="parTrans" cxnId="{74EFAB80-AF11-7A47-86FD-0A80D9D6D2F4}">
      <dgm:prSet/>
      <dgm:spPr/>
      <dgm:t>
        <a:bodyPr/>
        <a:lstStyle/>
        <a:p>
          <a:endParaRPr lang="en-US"/>
        </a:p>
      </dgm:t>
    </dgm:pt>
    <dgm:pt modelId="{839806A5-EA80-CB4C-9344-7FBF3399C2EB}">
      <dgm:prSet/>
      <dgm:spPr>
        <a:solidFill>
          <a:srgbClr val="800000">
            <a:alpha val="40000"/>
          </a:srgbClr>
        </a:solidFill>
      </dgm:spPr>
      <dgm:t>
        <a:bodyPr/>
        <a:lstStyle/>
        <a:p>
          <a:pPr rtl="0"/>
          <a:r>
            <a:rPr lang="en-ZA" dirty="0" smtClean="0"/>
            <a:t>Weak coordination of SoE investments in cities</a:t>
          </a:r>
          <a:endParaRPr lang="en-ZA" dirty="0"/>
        </a:p>
      </dgm:t>
    </dgm:pt>
    <dgm:pt modelId="{8BAE7F62-0AF0-714C-987F-1932FBF9EF27}" type="parTrans" cxnId="{5FADA810-A863-FA42-B0B5-95D997532448}">
      <dgm:prSet/>
      <dgm:spPr/>
    </dgm:pt>
    <dgm:pt modelId="{5B50D4F5-5861-254A-A919-C79CD47ABF2C}" type="sibTrans" cxnId="{5FADA810-A863-FA42-B0B5-95D997532448}">
      <dgm:prSet/>
      <dgm:spPr/>
    </dgm:pt>
    <dgm:pt modelId="{616A7E34-0C37-E248-92F3-E30FB3032EE0}" type="pres">
      <dgm:prSet presAssocID="{433428E8-6B91-C642-BC9E-AE9142B026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C5FB96-316A-F54F-8C0C-2FBF928870F6}" type="pres">
      <dgm:prSet presAssocID="{6A3E3BBF-D413-E140-B597-4182F00DC0E0}" presName="composite" presStyleCnt="0"/>
      <dgm:spPr/>
    </dgm:pt>
    <dgm:pt modelId="{9C6457C4-0DE4-AD4D-A318-04EF8CBDAE24}" type="pres">
      <dgm:prSet presAssocID="{6A3E3BBF-D413-E140-B597-4182F00DC0E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188145-7194-B24D-83BE-C77076D4E71A}" type="pres">
      <dgm:prSet presAssocID="{6A3E3BBF-D413-E140-B597-4182F00DC0E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6AD2CD-53DA-3040-94A4-F7BF06F63E7C}" type="pres">
      <dgm:prSet presAssocID="{53BD3B90-94C6-334E-97CF-648987582FB9}" presName="space" presStyleCnt="0"/>
      <dgm:spPr/>
    </dgm:pt>
    <dgm:pt modelId="{49827B81-EA60-6443-8B3D-4CCA1AEA9425}" type="pres">
      <dgm:prSet presAssocID="{0BCF4442-10AC-AC42-89DB-CF4872604A88}" presName="composite" presStyleCnt="0"/>
      <dgm:spPr/>
    </dgm:pt>
    <dgm:pt modelId="{6575EE21-8B76-5B48-A289-8908E67369DF}" type="pres">
      <dgm:prSet presAssocID="{0BCF4442-10AC-AC42-89DB-CF4872604A8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D7779-76D6-4D4D-9758-1E017F45E240}" type="pres">
      <dgm:prSet presAssocID="{0BCF4442-10AC-AC42-89DB-CF4872604A8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AF0BA1-F19A-034C-9031-C131F132E013}" type="presOf" srcId="{A5E55DF5-9C54-BA47-8799-98629CC307C8}" destId="{386D7779-76D6-4D4D-9758-1E017F45E240}" srcOrd="0" destOrd="5" presId="urn:microsoft.com/office/officeart/2005/8/layout/hList1"/>
    <dgm:cxn modelId="{0DA47075-D110-1645-882D-CDC705CB842E}" srcId="{D16F8EB6-7733-F042-B4BD-EB2F803B6D62}" destId="{3EA5BD19-234D-7A4B-9C33-A3CFAEB63640}" srcOrd="1" destOrd="0" parTransId="{56E45D0F-0740-B048-B920-2FAE09929D0B}" sibTransId="{8D7F78EC-4DBD-3548-81B0-BB26D6DBD513}"/>
    <dgm:cxn modelId="{FB7BD53A-F4DA-BA43-B15D-90B30080D967}" type="presOf" srcId="{3EA5BD19-234D-7A4B-9C33-A3CFAEB63640}" destId="{F5188145-7194-B24D-83BE-C77076D4E71A}" srcOrd="0" destOrd="2" presId="urn:microsoft.com/office/officeart/2005/8/layout/hList1"/>
    <dgm:cxn modelId="{95AA1684-7218-604B-B378-A95B7E7DB670}" type="presOf" srcId="{4EFC7AAA-3867-6C42-B98E-AB30491972B7}" destId="{F5188145-7194-B24D-83BE-C77076D4E71A}" srcOrd="0" destOrd="7" presId="urn:microsoft.com/office/officeart/2005/8/layout/hList1"/>
    <dgm:cxn modelId="{DB46650A-A73C-3048-8C34-021C989909EB}" srcId="{0BCF4442-10AC-AC42-89DB-CF4872604A88}" destId="{F76CFBD5-4D20-204A-83E6-0E6367E0BC26}" srcOrd="0" destOrd="0" parTransId="{6794B49E-84B3-6942-AE3E-C78A469FE76F}" sibTransId="{B574B189-7B7F-924E-BD65-FB3D5CC87B3F}"/>
    <dgm:cxn modelId="{7EE33CA4-328D-854E-9F84-D4CB07044CEE}" srcId="{433428E8-6B91-C642-BC9E-AE9142B02616}" destId="{6A3E3BBF-D413-E140-B597-4182F00DC0E0}" srcOrd="0" destOrd="0" parTransId="{58D99908-D9EE-8046-BB01-896FF7CD3B89}" sibTransId="{53BD3B90-94C6-334E-97CF-648987582FB9}"/>
    <dgm:cxn modelId="{A9BF8BCC-3992-544F-805E-E58F2A3B22FA}" srcId="{D16F8EB6-7733-F042-B4BD-EB2F803B6D62}" destId="{BEEB52C7-AA48-D448-9FCA-B36C00A00CC1}" srcOrd="2" destOrd="0" parTransId="{CBEE0313-42EB-7243-9793-B0929629FE2C}" sibTransId="{54FF8E8C-D6E4-5343-9A2D-1B4F439A6D7B}"/>
    <dgm:cxn modelId="{74EFAB80-AF11-7A47-86FD-0A80D9D6D2F4}" srcId="{6A3E3BBF-D413-E140-B597-4182F00DC0E0}" destId="{EB2B2068-4767-DD49-88F5-0660E2DD16BE}" srcOrd="1" destOrd="0" parTransId="{95CB9972-FE35-8844-A9FF-8FA7F4F53DE4}" sibTransId="{4C7BD1BE-C1FD-634F-BAE2-48387F26BC88}"/>
    <dgm:cxn modelId="{4DE6C516-3A4A-4061-96C8-83FD8B800FC7}" srcId="{6A3E3BBF-D413-E140-B597-4182F00DC0E0}" destId="{3AE5AB68-AE77-4581-90F5-0B76AD10F7F2}" srcOrd="2" destOrd="0" parTransId="{50B301FE-959E-456A-9789-80E55EAFA442}" sibTransId="{D2040616-4073-47D9-8A08-20C8D3AEADC2}"/>
    <dgm:cxn modelId="{C99A04E0-1896-DD4E-B811-13A25A4E7D67}" type="presOf" srcId="{262615F2-B874-034B-87A1-783366735D6F}" destId="{F5188145-7194-B24D-83BE-C77076D4E71A}" srcOrd="0" destOrd="1" presId="urn:microsoft.com/office/officeart/2005/8/layout/hList1"/>
    <dgm:cxn modelId="{7575EB68-C4B8-49C9-A208-2EE2A34E8B47}" srcId="{0BCF4442-10AC-AC42-89DB-CF4872604A88}" destId="{33BD41DA-0148-4269-B1A5-08B61042E0D0}" srcOrd="3" destOrd="0" parTransId="{7BFD0960-0DB7-4161-BCE5-EEF2150810E4}" sibTransId="{BBFDAF12-2A84-462D-9CF2-65B45A1B758F}"/>
    <dgm:cxn modelId="{277AE384-F29D-7640-AA77-4D18777E2974}" type="presOf" srcId="{6A3E3BBF-D413-E140-B597-4182F00DC0E0}" destId="{9C6457C4-0DE4-AD4D-A318-04EF8CBDAE24}" srcOrd="0" destOrd="0" presId="urn:microsoft.com/office/officeart/2005/8/layout/hList1"/>
    <dgm:cxn modelId="{6AA793C3-E59C-E444-8188-EDD3AF484437}" type="presOf" srcId="{839806A5-EA80-CB4C-9344-7FBF3399C2EB}" destId="{F5188145-7194-B24D-83BE-C77076D4E71A}" srcOrd="0" destOrd="6" presId="urn:microsoft.com/office/officeart/2005/8/layout/hList1"/>
    <dgm:cxn modelId="{11670D5E-D573-D445-8417-7013285B208A}" srcId="{0BCF4442-10AC-AC42-89DB-CF4872604A88}" destId="{A23C87A8-1B66-654F-95D5-9F1712861A53}" srcOrd="2" destOrd="0" parTransId="{1B6D2A88-640E-714A-84B9-F32C8117384B}" sibTransId="{50FE6F4B-BCF8-5C4D-994B-2F638693D4A8}"/>
    <dgm:cxn modelId="{367BD8A4-050E-174B-93B4-7A629A26A471}" srcId="{6A3E3BBF-D413-E140-B597-4182F00DC0E0}" destId="{D16F8EB6-7733-F042-B4BD-EB2F803B6D62}" srcOrd="0" destOrd="0" parTransId="{B7A53BF9-2178-B444-B5BF-C74BAEC9C005}" sibTransId="{BA6F3699-6207-1B46-9CDF-96A148F034E0}"/>
    <dgm:cxn modelId="{4D409573-D038-084A-BA9B-97BE225CB3FE}" type="presOf" srcId="{D16F8EB6-7733-F042-B4BD-EB2F803B6D62}" destId="{F5188145-7194-B24D-83BE-C77076D4E71A}" srcOrd="0" destOrd="0" presId="urn:microsoft.com/office/officeart/2005/8/layout/hList1"/>
    <dgm:cxn modelId="{0DFF3B68-9241-444D-AC87-F53293D4566F}" type="presOf" srcId="{A23C87A8-1B66-654F-95D5-9F1712861A53}" destId="{386D7779-76D6-4D4D-9758-1E017F45E240}" srcOrd="0" destOrd="2" presId="urn:microsoft.com/office/officeart/2005/8/layout/hList1"/>
    <dgm:cxn modelId="{49ADC9D1-28E3-40EE-A70C-8F74B97CE70C}" srcId="{0BCF4442-10AC-AC42-89DB-CF4872604A88}" destId="{4387ECEB-AEC2-46C9-9F06-61E8B4EBB1F3}" srcOrd="1" destOrd="0" parTransId="{21CC040B-8328-4FED-A298-41052E41EEBE}" sibTransId="{F6803767-52E4-479B-9BBE-A5F507511164}"/>
    <dgm:cxn modelId="{00F28276-D2C2-274D-B057-74624D4958C2}" srcId="{0BCF4442-10AC-AC42-89DB-CF4872604A88}" destId="{A5E55DF5-9C54-BA47-8799-98629CC307C8}" srcOrd="5" destOrd="0" parTransId="{4BADB862-D847-E14A-BC6B-58C062E576FD}" sibTransId="{71C11411-E702-564B-9D50-FD70D86B5BAB}"/>
    <dgm:cxn modelId="{20F16742-38FF-734B-95A3-180B283925D6}" srcId="{433428E8-6B91-C642-BC9E-AE9142B02616}" destId="{0BCF4442-10AC-AC42-89DB-CF4872604A88}" srcOrd="1" destOrd="0" parTransId="{FAAEB38A-34DF-EB4C-983F-49651CACAAF3}" sibTransId="{333A0872-B746-0C41-A185-CA34211BE6EE}"/>
    <dgm:cxn modelId="{F293FB7A-4081-9B46-A2CA-149280349080}" type="presOf" srcId="{F76CFBD5-4D20-204A-83E6-0E6367E0BC26}" destId="{386D7779-76D6-4D4D-9758-1E017F45E240}" srcOrd="0" destOrd="0" presId="urn:microsoft.com/office/officeart/2005/8/layout/hList1"/>
    <dgm:cxn modelId="{EECA446F-06FE-8C42-8EF6-BDA6582828F2}" srcId="{D16F8EB6-7733-F042-B4BD-EB2F803B6D62}" destId="{262615F2-B874-034B-87A1-783366735D6F}" srcOrd="0" destOrd="0" parTransId="{65F25443-6DD0-0844-A021-29CAE633750A}" sibTransId="{3493F478-AFD7-F14D-8AB0-4608B4023AE1}"/>
    <dgm:cxn modelId="{1F58E73A-280B-424C-A6F4-A7BC548B407A}" type="presOf" srcId="{0BCF4442-10AC-AC42-89DB-CF4872604A88}" destId="{6575EE21-8B76-5B48-A289-8908E67369DF}" srcOrd="0" destOrd="0" presId="urn:microsoft.com/office/officeart/2005/8/layout/hList1"/>
    <dgm:cxn modelId="{5F08E1B5-D255-D847-948D-FF2FF14994E3}" type="presOf" srcId="{33BD41DA-0148-4269-B1A5-08B61042E0D0}" destId="{386D7779-76D6-4D4D-9758-1E017F45E240}" srcOrd="0" destOrd="3" presId="urn:microsoft.com/office/officeart/2005/8/layout/hList1"/>
    <dgm:cxn modelId="{4D1E2E37-F85A-6C42-8A58-EC375097A5FE}" type="presOf" srcId="{BEEB52C7-AA48-D448-9FCA-B36C00A00CC1}" destId="{F5188145-7194-B24D-83BE-C77076D4E71A}" srcOrd="0" destOrd="3" presId="urn:microsoft.com/office/officeart/2005/8/layout/hList1"/>
    <dgm:cxn modelId="{7099FD76-283D-9745-989E-E16406B7126B}" type="presOf" srcId="{4387ECEB-AEC2-46C9-9F06-61E8B4EBB1F3}" destId="{386D7779-76D6-4D4D-9758-1E017F45E240}" srcOrd="0" destOrd="1" presId="urn:microsoft.com/office/officeart/2005/8/layout/hList1"/>
    <dgm:cxn modelId="{A0587762-D83A-8E42-9598-6D523843C843}" srcId="{6A3E3BBF-D413-E140-B597-4182F00DC0E0}" destId="{4EFC7AAA-3867-6C42-B98E-AB30491972B7}" srcOrd="3" destOrd="0" parTransId="{54CBD404-4470-3E4F-A89F-3A4A367563F0}" sibTransId="{F859D763-CFF5-A940-BCBC-A2891072B23E}"/>
    <dgm:cxn modelId="{E077971E-DB69-AE4B-B35A-368CFEAB1FA8}" type="presOf" srcId="{3AE5AB68-AE77-4581-90F5-0B76AD10F7F2}" destId="{F5188145-7194-B24D-83BE-C77076D4E71A}" srcOrd="0" destOrd="5" presId="urn:microsoft.com/office/officeart/2005/8/layout/hList1"/>
    <dgm:cxn modelId="{5FADA810-A863-FA42-B0B5-95D997532448}" srcId="{3AE5AB68-AE77-4581-90F5-0B76AD10F7F2}" destId="{839806A5-EA80-CB4C-9344-7FBF3399C2EB}" srcOrd="0" destOrd="0" parTransId="{8BAE7F62-0AF0-714C-987F-1932FBF9EF27}" sibTransId="{5B50D4F5-5861-254A-A919-C79CD47ABF2C}"/>
    <dgm:cxn modelId="{51DCFF00-2A28-4641-9336-710D01CA4824}" type="presOf" srcId="{433428E8-6B91-C642-BC9E-AE9142B02616}" destId="{616A7E34-0C37-E248-92F3-E30FB3032EE0}" srcOrd="0" destOrd="0" presId="urn:microsoft.com/office/officeart/2005/8/layout/hList1"/>
    <dgm:cxn modelId="{A0697924-9F91-7E44-8662-2E7E137E3F29}" type="presOf" srcId="{EB2B2068-4767-DD49-88F5-0660E2DD16BE}" destId="{F5188145-7194-B24D-83BE-C77076D4E71A}" srcOrd="0" destOrd="4" presId="urn:microsoft.com/office/officeart/2005/8/layout/hList1"/>
    <dgm:cxn modelId="{E3BC9BC0-5851-9647-97AD-EC8C420EE473}" srcId="{0BCF4442-10AC-AC42-89DB-CF4872604A88}" destId="{C8F2B1CB-04DC-3C44-AEF0-6AEA6655AC89}" srcOrd="4" destOrd="0" parTransId="{C9173BE9-727B-4C4D-94AA-58E0CF440D29}" sibTransId="{1C8E98EF-8051-9342-8D23-10DFA31D7B61}"/>
    <dgm:cxn modelId="{B1B644F9-2457-BB4F-9750-46FC503BDA33}" type="presOf" srcId="{C8F2B1CB-04DC-3C44-AEF0-6AEA6655AC89}" destId="{386D7779-76D6-4D4D-9758-1E017F45E240}" srcOrd="0" destOrd="4" presId="urn:microsoft.com/office/officeart/2005/8/layout/hList1"/>
    <dgm:cxn modelId="{0DCB56EF-8FD1-C942-9A7A-9DD0F89E3B09}" type="presParOf" srcId="{616A7E34-0C37-E248-92F3-E30FB3032EE0}" destId="{3CC5FB96-316A-F54F-8C0C-2FBF928870F6}" srcOrd="0" destOrd="0" presId="urn:microsoft.com/office/officeart/2005/8/layout/hList1"/>
    <dgm:cxn modelId="{25EB564C-0E7D-E445-BA3D-9665824C30A1}" type="presParOf" srcId="{3CC5FB96-316A-F54F-8C0C-2FBF928870F6}" destId="{9C6457C4-0DE4-AD4D-A318-04EF8CBDAE24}" srcOrd="0" destOrd="0" presId="urn:microsoft.com/office/officeart/2005/8/layout/hList1"/>
    <dgm:cxn modelId="{63D9729D-D81D-0346-AC9C-01C33788B3BA}" type="presParOf" srcId="{3CC5FB96-316A-F54F-8C0C-2FBF928870F6}" destId="{F5188145-7194-B24D-83BE-C77076D4E71A}" srcOrd="1" destOrd="0" presId="urn:microsoft.com/office/officeart/2005/8/layout/hList1"/>
    <dgm:cxn modelId="{3B318D92-2C99-974B-99C8-81F9C9200DE1}" type="presParOf" srcId="{616A7E34-0C37-E248-92F3-E30FB3032EE0}" destId="{C96AD2CD-53DA-3040-94A4-F7BF06F63E7C}" srcOrd="1" destOrd="0" presId="urn:microsoft.com/office/officeart/2005/8/layout/hList1"/>
    <dgm:cxn modelId="{146F4A34-C17C-D54D-B48B-6B70100AB511}" type="presParOf" srcId="{616A7E34-0C37-E248-92F3-E30FB3032EE0}" destId="{49827B81-EA60-6443-8B3D-4CCA1AEA9425}" srcOrd="2" destOrd="0" presId="urn:microsoft.com/office/officeart/2005/8/layout/hList1"/>
    <dgm:cxn modelId="{ABAEC5EB-6392-EF4A-BE9C-C0B8C25046F8}" type="presParOf" srcId="{49827B81-EA60-6443-8B3D-4CCA1AEA9425}" destId="{6575EE21-8B76-5B48-A289-8908E67369DF}" srcOrd="0" destOrd="0" presId="urn:microsoft.com/office/officeart/2005/8/layout/hList1"/>
    <dgm:cxn modelId="{C150BE5D-2E3E-F94D-BA8B-ED7BFD0D833E}" type="presParOf" srcId="{49827B81-EA60-6443-8B3D-4CCA1AEA9425}" destId="{386D7779-76D6-4D4D-9758-1E017F45E240}" srcOrd="1" destOrd="0" presId="urn:microsoft.com/office/officeart/2005/8/layout/h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86CE72-9270-9A4E-9E59-7F9CA82576C8}" type="doc">
      <dgm:prSet loTypeId="urn:microsoft.com/office/officeart/2005/8/layout/matrix3" loCatId="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9B563CA-C101-B948-AF0B-0A3B0920FB60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err="1" smtClean="0"/>
            <a:t>DoRA</a:t>
          </a:r>
          <a:r>
            <a:rPr lang="en-US" dirty="0" smtClean="0"/>
            <a:t> Revisions*</a:t>
          </a:r>
          <a:endParaRPr lang="en-US" dirty="0"/>
        </a:p>
      </dgm:t>
    </dgm:pt>
    <dgm:pt modelId="{1D1FFBC1-79BE-E64C-90AF-B1CB72534C73}" type="parTrans" cxnId="{7966A46D-F68E-E441-B340-C2AD27EE3C8F}">
      <dgm:prSet/>
      <dgm:spPr/>
      <dgm:t>
        <a:bodyPr/>
        <a:lstStyle/>
        <a:p>
          <a:endParaRPr lang="en-US"/>
        </a:p>
      </dgm:t>
    </dgm:pt>
    <dgm:pt modelId="{DDD7687C-7913-734D-9285-2FA550168500}" type="sibTrans" cxnId="{7966A46D-F68E-E441-B340-C2AD27EE3C8F}">
      <dgm:prSet/>
      <dgm:spPr/>
      <dgm:t>
        <a:bodyPr/>
        <a:lstStyle/>
        <a:p>
          <a:endParaRPr lang="en-US"/>
        </a:p>
      </dgm:t>
    </dgm:pt>
    <dgm:pt modelId="{3DFD1F54-86B1-224C-9E34-BB40588BE87F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Infrastructure Grant Review and restructuring</a:t>
          </a:r>
          <a:endParaRPr lang="en-US" dirty="0"/>
        </a:p>
      </dgm:t>
    </dgm:pt>
    <dgm:pt modelId="{C86CF12F-9065-2949-90B2-5B74F72828CE}" type="parTrans" cxnId="{2CFB44A4-EFB6-104A-B324-D20AA1AD5B59}">
      <dgm:prSet/>
      <dgm:spPr/>
      <dgm:t>
        <a:bodyPr/>
        <a:lstStyle/>
        <a:p>
          <a:endParaRPr lang="en-US"/>
        </a:p>
      </dgm:t>
    </dgm:pt>
    <dgm:pt modelId="{378F3253-EA84-314F-9314-14D25CEC2D7F}" type="sibTrans" cxnId="{2CFB44A4-EFB6-104A-B324-D20AA1AD5B59}">
      <dgm:prSet/>
      <dgm:spPr/>
      <dgm:t>
        <a:bodyPr/>
        <a:lstStyle/>
        <a:p>
          <a:endParaRPr lang="en-US"/>
        </a:p>
      </dgm:t>
    </dgm:pt>
    <dgm:pt modelId="{15FE9F57-2168-C740-B9A1-B23FB8B1C081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Grant flexibility</a:t>
          </a:r>
          <a:endParaRPr lang="en-US" dirty="0"/>
        </a:p>
      </dgm:t>
    </dgm:pt>
    <dgm:pt modelId="{73F893C4-5530-964E-B7F6-38752CFCDF2A}" type="parTrans" cxnId="{6839CA32-3C99-9E4A-B243-93056B0869C8}">
      <dgm:prSet/>
      <dgm:spPr/>
      <dgm:t>
        <a:bodyPr/>
        <a:lstStyle/>
        <a:p>
          <a:endParaRPr lang="en-US"/>
        </a:p>
      </dgm:t>
    </dgm:pt>
    <dgm:pt modelId="{8D3F5540-A6E2-424F-B512-2B80239A8B76}" type="sibTrans" cxnId="{6839CA32-3C99-9E4A-B243-93056B0869C8}">
      <dgm:prSet/>
      <dgm:spPr/>
      <dgm:t>
        <a:bodyPr/>
        <a:lstStyle/>
        <a:p>
          <a:endParaRPr lang="en-US"/>
        </a:p>
      </dgm:t>
    </dgm:pt>
    <dgm:pt modelId="{21C70F46-298B-544E-8E8F-A8CD65B971B3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Grant pledging</a:t>
          </a:r>
          <a:endParaRPr lang="en-US" dirty="0"/>
        </a:p>
      </dgm:t>
    </dgm:pt>
    <dgm:pt modelId="{7997A017-20A6-0E49-AC77-AB2603CCF68F}" type="parTrans" cxnId="{E6F2F879-C30E-744F-B1E0-EB98DFFEB358}">
      <dgm:prSet/>
      <dgm:spPr/>
      <dgm:t>
        <a:bodyPr/>
        <a:lstStyle/>
        <a:p>
          <a:endParaRPr lang="en-US"/>
        </a:p>
      </dgm:t>
    </dgm:pt>
    <dgm:pt modelId="{D21BD981-5272-5B4A-8D78-B6C5CC1F6F09}" type="sibTrans" cxnId="{E6F2F879-C30E-744F-B1E0-EB98DFFEB358}">
      <dgm:prSet/>
      <dgm:spPr/>
      <dgm:t>
        <a:bodyPr/>
        <a:lstStyle/>
        <a:p>
          <a:endParaRPr lang="en-US"/>
        </a:p>
      </dgm:t>
    </dgm:pt>
    <dgm:pt modelId="{9A5FDAEE-890B-4545-8AB9-DD1ADCE0B32F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Financing Support*</a:t>
          </a:r>
          <a:endParaRPr lang="en-US" dirty="0"/>
        </a:p>
      </dgm:t>
    </dgm:pt>
    <dgm:pt modelId="{6EE8AD41-D4FD-E946-BDC1-759B150D688F}" type="parTrans" cxnId="{74F2715A-A501-8B47-8F22-9A019E61804E}">
      <dgm:prSet/>
      <dgm:spPr/>
      <dgm:t>
        <a:bodyPr/>
        <a:lstStyle/>
        <a:p>
          <a:endParaRPr lang="en-US"/>
        </a:p>
      </dgm:t>
    </dgm:pt>
    <dgm:pt modelId="{7313C078-8C60-DA43-9D6D-1983239C5B59}" type="sibTrans" cxnId="{74F2715A-A501-8B47-8F22-9A019E61804E}">
      <dgm:prSet/>
      <dgm:spPr/>
      <dgm:t>
        <a:bodyPr/>
        <a:lstStyle/>
        <a:p>
          <a:endParaRPr lang="en-US"/>
        </a:p>
      </dgm:t>
    </dgm:pt>
    <dgm:pt modelId="{2E1B0972-BC6B-F74F-95F9-FB4563B531C3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Project Preparation* Support</a:t>
          </a:r>
          <a:endParaRPr lang="en-US" dirty="0"/>
        </a:p>
      </dgm:t>
    </dgm:pt>
    <dgm:pt modelId="{3DE16BCF-6E49-4242-8F67-4146DD7A86C3}" type="parTrans" cxnId="{9389757C-0548-4047-9F99-CC0E7F025A40}">
      <dgm:prSet/>
      <dgm:spPr/>
      <dgm:t>
        <a:bodyPr/>
        <a:lstStyle/>
        <a:p>
          <a:endParaRPr lang="en-US"/>
        </a:p>
      </dgm:t>
    </dgm:pt>
    <dgm:pt modelId="{91C32144-ADBC-1C4F-AED6-29E2B4C5E07F}" type="sibTrans" cxnId="{9389757C-0548-4047-9F99-CC0E7F025A40}">
      <dgm:prSet/>
      <dgm:spPr/>
      <dgm:t>
        <a:bodyPr/>
        <a:lstStyle/>
        <a:p>
          <a:endParaRPr lang="en-US"/>
        </a:p>
      </dgm:t>
    </dgm:pt>
    <dgm:pt modelId="{322171A5-6639-5546-8088-12A950AE5D0D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Cities PPF</a:t>
          </a:r>
          <a:endParaRPr lang="en-US" dirty="0"/>
        </a:p>
      </dgm:t>
    </dgm:pt>
    <dgm:pt modelId="{FF547795-F8C8-FF42-8535-24CC9DA6EF38}" type="parTrans" cxnId="{CB76C264-2809-7B48-ABA7-B153A7CFD565}">
      <dgm:prSet/>
      <dgm:spPr/>
      <dgm:t>
        <a:bodyPr/>
        <a:lstStyle/>
        <a:p>
          <a:endParaRPr lang="en-US"/>
        </a:p>
      </dgm:t>
    </dgm:pt>
    <dgm:pt modelId="{74430E98-CB38-794D-9112-5EDBAF333F2D}" type="sibTrans" cxnId="{CB76C264-2809-7B48-ABA7-B153A7CFD565}">
      <dgm:prSet/>
      <dgm:spPr/>
      <dgm:t>
        <a:bodyPr/>
        <a:lstStyle/>
        <a:p>
          <a:endParaRPr lang="en-US"/>
        </a:p>
      </dgm:t>
    </dgm:pt>
    <dgm:pt modelId="{74C4C7AD-F4D9-7944-8138-67B5CEBAED99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smtClean="0"/>
            <a:t>IIPSA</a:t>
          </a:r>
          <a:endParaRPr lang="en-US"/>
        </a:p>
      </dgm:t>
    </dgm:pt>
    <dgm:pt modelId="{CF38E9C8-222A-0C47-8A91-6C818522DE9A}" type="parTrans" cxnId="{70281417-1004-DB42-B4C3-1EE06BC7F9A3}">
      <dgm:prSet/>
      <dgm:spPr/>
      <dgm:t>
        <a:bodyPr/>
        <a:lstStyle/>
        <a:p>
          <a:endParaRPr lang="en-US"/>
        </a:p>
      </dgm:t>
    </dgm:pt>
    <dgm:pt modelId="{5B31D2FB-6744-5D4E-B37E-AE55A477008E}" type="sibTrans" cxnId="{70281417-1004-DB42-B4C3-1EE06BC7F9A3}">
      <dgm:prSet/>
      <dgm:spPr/>
      <dgm:t>
        <a:bodyPr/>
        <a:lstStyle/>
        <a:p>
          <a:endParaRPr lang="en-US"/>
        </a:p>
      </dgm:t>
    </dgm:pt>
    <dgm:pt modelId="{DAC12CB1-EFA1-E740-9445-9F906BC7C281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Reforms to </a:t>
          </a:r>
          <a:r>
            <a:rPr lang="en-US" dirty="0" err="1" smtClean="0"/>
            <a:t>Devt</a:t>
          </a:r>
          <a:r>
            <a:rPr lang="en-US" dirty="0" smtClean="0"/>
            <a:t> Charges</a:t>
          </a:r>
          <a:endParaRPr lang="en-US" dirty="0"/>
        </a:p>
      </dgm:t>
    </dgm:pt>
    <dgm:pt modelId="{FC272224-B10E-4B48-9A36-C5B36AE4749E}" type="parTrans" cxnId="{2B92B358-1768-5A48-9934-90781F6DDA60}">
      <dgm:prSet/>
      <dgm:spPr/>
      <dgm:t>
        <a:bodyPr/>
        <a:lstStyle/>
        <a:p>
          <a:endParaRPr lang="en-US"/>
        </a:p>
      </dgm:t>
    </dgm:pt>
    <dgm:pt modelId="{7C64F933-E1EB-1C45-A353-3FEDC8B047F1}" type="sibTrans" cxnId="{2B92B358-1768-5A48-9934-90781F6DDA60}">
      <dgm:prSet/>
      <dgm:spPr/>
      <dgm:t>
        <a:bodyPr/>
        <a:lstStyle/>
        <a:p>
          <a:endParaRPr lang="en-US"/>
        </a:p>
      </dgm:t>
    </dgm:pt>
    <dgm:pt modelId="{341551B9-B475-264E-94E7-5E4AE483D747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Re-regulation</a:t>
          </a:r>
          <a:endParaRPr lang="en-US" dirty="0"/>
        </a:p>
      </dgm:t>
    </dgm:pt>
    <dgm:pt modelId="{911908B1-1EEC-1B4B-AE8A-F5F47D001166}" type="parTrans" cxnId="{AD6CF994-07D5-474B-8B05-0636078160E1}">
      <dgm:prSet/>
      <dgm:spPr/>
      <dgm:t>
        <a:bodyPr/>
        <a:lstStyle/>
        <a:p>
          <a:endParaRPr lang="en-US"/>
        </a:p>
      </dgm:t>
    </dgm:pt>
    <dgm:pt modelId="{0900D290-5048-9940-816A-6BE87BF75EDC}" type="sibTrans" cxnId="{AD6CF994-07D5-474B-8B05-0636078160E1}">
      <dgm:prSet/>
      <dgm:spPr/>
      <dgm:t>
        <a:bodyPr/>
        <a:lstStyle/>
        <a:p>
          <a:endParaRPr lang="en-US"/>
        </a:p>
      </dgm:t>
    </dgm:pt>
    <dgm:pt modelId="{3CBC77DC-4251-4149-B585-4B9FBD48CE11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smtClean="0"/>
            <a:t>Coordinated communication</a:t>
          </a:r>
          <a:endParaRPr lang="en-US"/>
        </a:p>
      </dgm:t>
    </dgm:pt>
    <dgm:pt modelId="{51578B0A-88E6-9740-923C-1DA036623A40}" type="parTrans" cxnId="{3FF1335D-E088-104C-A4F6-95FF813FAAC1}">
      <dgm:prSet/>
      <dgm:spPr/>
      <dgm:t>
        <a:bodyPr/>
        <a:lstStyle/>
        <a:p>
          <a:endParaRPr lang="en-US"/>
        </a:p>
      </dgm:t>
    </dgm:pt>
    <dgm:pt modelId="{D0C688CA-02DF-D843-86E1-044683082378}" type="sibTrans" cxnId="{3FF1335D-E088-104C-A4F6-95FF813FAAC1}">
      <dgm:prSet/>
      <dgm:spPr/>
      <dgm:t>
        <a:bodyPr/>
        <a:lstStyle/>
        <a:p>
          <a:endParaRPr lang="en-US"/>
        </a:p>
      </dgm:t>
    </dgm:pt>
    <dgm:pt modelId="{141879FC-6A5E-DF4B-A898-64DB8BCBA521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smtClean="0"/>
            <a:t>Implementation preparedness</a:t>
          </a:r>
          <a:endParaRPr lang="en-US"/>
        </a:p>
      </dgm:t>
    </dgm:pt>
    <dgm:pt modelId="{08532C8C-26BF-0748-8B28-3A9ECE11BC2F}" type="parTrans" cxnId="{4FEDBCA6-E3CC-F248-8473-7E0E622398F4}">
      <dgm:prSet/>
      <dgm:spPr/>
      <dgm:t>
        <a:bodyPr/>
        <a:lstStyle/>
        <a:p>
          <a:endParaRPr lang="en-US"/>
        </a:p>
      </dgm:t>
    </dgm:pt>
    <dgm:pt modelId="{BEE37D97-A72F-B240-AF50-9D5D1996544D}" type="sibTrans" cxnId="{4FEDBCA6-E3CC-F248-8473-7E0E622398F4}">
      <dgm:prSet/>
      <dgm:spPr/>
      <dgm:t>
        <a:bodyPr/>
        <a:lstStyle/>
        <a:p>
          <a:endParaRPr lang="en-US"/>
        </a:p>
      </dgm:t>
    </dgm:pt>
    <dgm:pt modelId="{F54C635B-9086-7642-A89A-2ACD4D9FD57A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Accelerated origination</a:t>
          </a:r>
          <a:endParaRPr lang="en-US" dirty="0"/>
        </a:p>
      </dgm:t>
    </dgm:pt>
    <dgm:pt modelId="{EA8A7353-1EDA-0545-8869-2BD1C8006384}" type="parTrans" cxnId="{697308FA-4531-C242-990F-43FBEBEB5CBF}">
      <dgm:prSet/>
      <dgm:spPr/>
      <dgm:t>
        <a:bodyPr/>
        <a:lstStyle/>
        <a:p>
          <a:endParaRPr lang="en-US"/>
        </a:p>
      </dgm:t>
    </dgm:pt>
    <dgm:pt modelId="{4A27717C-AC02-9B4A-87C4-693DBAAA7871}" type="sibTrans" cxnId="{697308FA-4531-C242-990F-43FBEBEB5CBF}">
      <dgm:prSet/>
      <dgm:spPr/>
      <dgm:t>
        <a:bodyPr/>
        <a:lstStyle/>
        <a:p>
          <a:endParaRPr lang="en-US"/>
        </a:p>
      </dgm:t>
    </dgm:pt>
    <dgm:pt modelId="{18C426C8-5622-4444-B210-80D5F42C9F0E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Market-making</a:t>
          </a:r>
          <a:endParaRPr lang="en-US" dirty="0"/>
        </a:p>
      </dgm:t>
    </dgm:pt>
    <dgm:pt modelId="{5919732A-D01D-744F-8AA2-0FFCBE1D715F}" type="parTrans" cxnId="{7C4489BF-293D-C54C-8A67-D130DF361219}">
      <dgm:prSet/>
      <dgm:spPr/>
      <dgm:t>
        <a:bodyPr/>
        <a:lstStyle/>
        <a:p>
          <a:endParaRPr lang="en-US"/>
        </a:p>
      </dgm:t>
    </dgm:pt>
    <dgm:pt modelId="{59BFCA09-0CF5-E443-B27F-07C7A121E9FD}" type="sibTrans" cxnId="{7C4489BF-293D-C54C-8A67-D130DF361219}">
      <dgm:prSet/>
      <dgm:spPr/>
      <dgm:t>
        <a:bodyPr/>
        <a:lstStyle/>
        <a:p>
          <a:endParaRPr lang="en-US"/>
        </a:p>
      </dgm:t>
    </dgm:pt>
    <dgm:pt modelId="{26D0D658-CAB7-F04F-A757-DFBAC7C590EB}">
      <dgm:prSet/>
      <dgm:spPr>
        <a:solidFill>
          <a:srgbClr val="9A0000"/>
        </a:solidFill>
      </dgm:spPr>
      <dgm:t>
        <a:bodyPr/>
        <a:lstStyle/>
        <a:p>
          <a:pPr rtl="0"/>
          <a:r>
            <a:rPr lang="en-US" dirty="0" smtClean="0"/>
            <a:t>Lending innovation</a:t>
          </a:r>
          <a:endParaRPr lang="en-US" dirty="0"/>
        </a:p>
      </dgm:t>
    </dgm:pt>
    <dgm:pt modelId="{8E110D55-620C-494C-9740-29A19CABC13E}" type="parTrans" cxnId="{7BD72EFC-9073-DF40-962D-0B2767C8C4A6}">
      <dgm:prSet/>
      <dgm:spPr/>
      <dgm:t>
        <a:bodyPr/>
        <a:lstStyle/>
        <a:p>
          <a:endParaRPr lang="en-US"/>
        </a:p>
      </dgm:t>
    </dgm:pt>
    <dgm:pt modelId="{BC38C7AF-554A-1B4B-BACA-A8E0889CBC0A}" type="sibTrans" cxnId="{7BD72EFC-9073-DF40-962D-0B2767C8C4A6}">
      <dgm:prSet/>
      <dgm:spPr/>
      <dgm:t>
        <a:bodyPr/>
        <a:lstStyle/>
        <a:p>
          <a:endParaRPr lang="en-US"/>
        </a:p>
      </dgm:t>
    </dgm:pt>
    <dgm:pt modelId="{C9112F07-5B3C-DB49-9035-7BD1A902A7DB}" type="pres">
      <dgm:prSet presAssocID="{8A86CE72-9270-9A4E-9E59-7F9CA82576C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65E8B3-C73B-0E40-A8A9-2AB00854A547}" type="pres">
      <dgm:prSet presAssocID="{8A86CE72-9270-9A4E-9E59-7F9CA82576C8}" presName="diamond" presStyleLbl="bgShp" presStyleIdx="0" presStyleCnt="1"/>
      <dgm:spPr/>
      <dgm:t>
        <a:bodyPr/>
        <a:lstStyle/>
        <a:p>
          <a:endParaRPr lang="en-US"/>
        </a:p>
      </dgm:t>
    </dgm:pt>
    <dgm:pt modelId="{02765840-31E6-DB4D-9ADC-F29BE61B964A}" type="pres">
      <dgm:prSet presAssocID="{8A86CE72-9270-9A4E-9E59-7F9CA82576C8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FA4B8C-7CF2-5C43-8980-29A656B10C9A}" type="pres">
      <dgm:prSet presAssocID="{8A86CE72-9270-9A4E-9E59-7F9CA82576C8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E86CC-3FCB-8747-9BA8-22234F1C5EA9}" type="pres">
      <dgm:prSet presAssocID="{8A86CE72-9270-9A4E-9E59-7F9CA82576C8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2483DF-8C18-4846-843F-0E9B94D5FC7C}" type="pres">
      <dgm:prSet presAssocID="{8A86CE72-9270-9A4E-9E59-7F9CA82576C8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D6CF994-07D5-474B-8B05-0636078160E1}" srcId="{DAC12CB1-EFA1-E740-9445-9F906BC7C281}" destId="{341551B9-B475-264E-94E7-5E4AE483D747}" srcOrd="0" destOrd="0" parTransId="{911908B1-1EEC-1B4B-AE8A-F5F47D001166}" sibTransId="{0900D290-5048-9940-816A-6BE87BF75EDC}"/>
    <dgm:cxn modelId="{CB76C264-2809-7B48-ABA7-B153A7CFD565}" srcId="{2E1B0972-BC6B-F74F-95F9-FB4563B531C3}" destId="{322171A5-6639-5546-8088-12A950AE5D0D}" srcOrd="0" destOrd="0" parTransId="{FF547795-F8C8-FF42-8535-24CC9DA6EF38}" sibTransId="{74430E98-CB38-794D-9112-5EDBAF333F2D}"/>
    <dgm:cxn modelId="{4A081A71-325B-C044-88F3-D1291AECE04B}" type="presOf" srcId="{19B563CA-C101-B948-AF0B-0A3B0920FB60}" destId="{02765840-31E6-DB4D-9ADC-F29BE61B964A}" srcOrd="0" destOrd="0" presId="urn:microsoft.com/office/officeart/2005/8/layout/matrix3"/>
    <dgm:cxn modelId="{35064DDD-A128-8B46-8492-5EB922C56C52}" type="presOf" srcId="{141879FC-6A5E-DF4B-A898-64DB8BCBA521}" destId="{8B2483DF-8C18-4846-843F-0E9B94D5FC7C}" srcOrd="0" destOrd="3" presId="urn:microsoft.com/office/officeart/2005/8/layout/matrix3"/>
    <dgm:cxn modelId="{6839CA32-3C99-9E4A-B243-93056B0869C8}" srcId="{19B563CA-C101-B948-AF0B-0A3B0920FB60}" destId="{15FE9F57-2168-C740-B9A1-B23FB8B1C081}" srcOrd="1" destOrd="0" parTransId="{73F893C4-5530-964E-B7F6-38752CFCDF2A}" sibTransId="{8D3F5540-A6E2-424F-B512-2B80239A8B76}"/>
    <dgm:cxn modelId="{273D531F-52F6-A443-BE79-A2295628563D}" type="presOf" srcId="{322171A5-6639-5546-8088-12A950AE5D0D}" destId="{EE4E86CC-3FCB-8747-9BA8-22234F1C5EA9}" srcOrd="0" destOrd="1" presId="urn:microsoft.com/office/officeart/2005/8/layout/matrix3"/>
    <dgm:cxn modelId="{B63B8437-D87D-6348-9BA2-33778D8645DA}" type="presOf" srcId="{26D0D658-CAB7-F04F-A757-DFBAC7C590EB}" destId="{F8FA4B8C-7CF2-5C43-8980-29A656B10C9A}" srcOrd="0" destOrd="3" presId="urn:microsoft.com/office/officeart/2005/8/layout/matrix3"/>
    <dgm:cxn modelId="{E6F2F879-C30E-744F-B1E0-EB98DFFEB358}" srcId="{19B563CA-C101-B948-AF0B-0A3B0920FB60}" destId="{21C70F46-298B-544E-8E8F-A8CD65B971B3}" srcOrd="2" destOrd="0" parTransId="{7997A017-20A6-0E49-AC77-AB2603CCF68F}" sibTransId="{D21BD981-5272-5B4A-8D78-B6C5CC1F6F09}"/>
    <dgm:cxn modelId="{EAB6A566-580C-6A4F-A790-FD29A4A8A4DC}" type="presOf" srcId="{3DFD1F54-86B1-224C-9E34-BB40588BE87F}" destId="{02765840-31E6-DB4D-9ADC-F29BE61B964A}" srcOrd="0" destOrd="1" presId="urn:microsoft.com/office/officeart/2005/8/layout/matrix3"/>
    <dgm:cxn modelId="{F9E8F655-2505-A843-8872-41E8CC6BF77E}" type="presOf" srcId="{15FE9F57-2168-C740-B9A1-B23FB8B1C081}" destId="{02765840-31E6-DB4D-9ADC-F29BE61B964A}" srcOrd="0" destOrd="2" presId="urn:microsoft.com/office/officeart/2005/8/layout/matrix3"/>
    <dgm:cxn modelId="{59C774E0-9A63-5746-89B4-D6D95D915E6A}" type="presOf" srcId="{2E1B0972-BC6B-F74F-95F9-FB4563B531C3}" destId="{EE4E86CC-3FCB-8747-9BA8-22234F1C5EA9}" srcOrd="0" destOrd="0" presId="urn:microsoft.com/office/officeart/2005/8/layout/matrix3"/>
    <dgm:cxn modelId="{504239F9-59EB-5B40-B9DD-5352EE669A86}" type="presOf" srcId="{18C426C8-5622-4444-B210-80D5F42C9F0E}" destId="{F8FA4B8C-7CF2-5C43-8980-29A656B10C9A}" srcOrd="0" destOrd="2" presId="urn:microsoft.com/office/officeart/2005/8/layout/matrix3"/>
    <dgm:cxn modelId="{7CAC6AE1-A6A4-514B-B689-A4C5C8E16B2E}" type="presOf" srcId="{74C4C7AD-F4D9-7944-8138-67B5CEBAED99}" destId="{EE4E86CC-3FCB-8747-9BA8-22234F1C5EA9}" srcOrd="0" destOrd="2" presId="urn:microsoft.com/office/officeart/2005/8/layout/matrix3"/>
    <dgm:cxn modelId="{5FBC1D61-5DF3-5642-B0CA-63392A771E07}" type="presOf" srcId="{9A5FDAEE-890B-4545-8AB9-DD1ADCE0B32F}" destId="{F8FA4B8C-7CF2-5C43-8980-29A656B10C9A}" srcOrd="0" destOrd="0" presId="urn:microsoft.com/office/officeart/2005/8/layout/matrix3"/>
    <dgm:cxn modelId="{11864683-0461-F34D-A4AB-8A1ECB83C729}" type="presOf" srcId="{8A86CE72-9270-9A4E-9E59-7F9CA82576C8}" destId="{C9112F07-5B3C-DB49-9035-7BD1A902A7DB}" srcOrd="0" destOrd="0" presId="urn:microsoft.com/office/officeart/2005/8/layout/matrix3"/>
    <dgm:cxn modelId="{70281417-1004-DB42-B4C3-1EE06BC7F9A3}" srcId="{2E1B0972-BC6B-F74F-95F9-FB4563B531C3}" destId="{74C4C7AD-F4D9-7944-8138-67B5CEBAED99}" srcOrd="1" destOrd="0" parTransId="{CF38E9C8-222A-0C47-8A91-6C818522DE9A}" sibTransId="{5B31D2FB-6744-5D4E-B37E-AE55A477008E}"/>
    <dgm:cxn modelId="{8508FF6F-D158-E94C-918D-E63B89F9C881}" type="presOf" srcId="{21C70F46-298B-544E-8E8F-A8CD65B971B3}" destId="{02765840-31E6-DB4D-9ADC-F29BE61B964A}" srcOrd="0" destOrd="3" presId="urn:microsoft.com/office/officeart/2005/8/layout/matrix3"/>
    <dgm:cxn modelId="{7C4489BF-293D-C54C-8A67-D130DF361219}" srcId="{9A5FDAEE-890B-4545-8AB9-DD1ADCE0B32F}" destId="{18C426C8-5622-4444-B210-80D5F42C9F0E}" srcOrd="1" destOrd="0" parTransId="{5919732A-D01D-744F-8AA2-0FFCBE1D715F}" sibTransId="{59BFCA09-0CF5-E443-B27F-07C7A121E9FD}"/>
    <dgm:cxn modelId="{BFD5E186-265A-3747-B2E4-B57320C193D3}" type="presOf" srcId="{F54C635B-9086-7642-A89A-2ACD4D9FD57A}" destId="{F8FA4B8C-7CF2-5C43-8980-29A656B10C9A}" srcOrd="0" destOrd="1" presId="urn:microsoft.com/office/officeart/2005/8/layout/matrix3"/>
    <dgm:cxn modelId="{7BD72EFC-9073-DF40-962D-0B2767C8C4A6}" srcId="{9A5FDAEE-890B-4545-8AB9-DD1ADCE0B32F}" destId="{26D0D658-CAB7-F04F-A757-DFBAC7C590EB}" srcOrd="2" destOrd="0" parTransId="{8E110D55-620C-494C-9740-29A19CABC13E}" sibTransId="{BC38C7AF-554A-1B4B-BACA-A8E0889CBC0A}"/>
    <dgm:cxn modelId="{D522A6C5-F4D2-2741-A1B1-F862EF25A25F}" type="presOf" srcId="{3CBC77DC-4251-4149-B585-4B9FBD48CE11}" destId="{8B2483DF-8C18-4846-843F-0E9B94D5FC7C}" srcOrd="0" destOrd="2" presId="urn:microsoft.com/office/officeart/2005/8/layout/matrix3"/>
    <dgm:cxn modelId="{2A9CA889-E5EC-F745-9515-76B809519FCC}" type="presOf" srcId="{341551B9-B475-264E-94E7-5E4AE483D747}" destId="{8B2483DF-8C18-4846-843F-0E9B94D5FC7C}" srcOrd="0" destOrd="1" presId="urn:microsoft.com/office/officeart/2005/8/layout/matrix3"/>
    <dgm:cxn modelId="{7966A46D-F68E-E441-B340-C2AD27EE3C8F}" srcId="{8A86CE72-9270-9A4E-9E59-7F9CA82576C8}" destId="{19B563CA-C101-B948-AF0B-0A3B0920FB60}" srcOrd="0" destOrd="0" parTransId="{1D1FFBC1-79BE-E64C-90AF-B1CB72534C73}" sibTransId="{DDD7687C-7913-734D-9285-2FA550168500}"/>
    <dgm:cxn modelId="{4FEDBCA6-E3CC-F248-8473-7E0E622398F4}" srcId="{DAC12CB1-EFA1-E740-9445-9F906BC7C281}" destId="{141879FC-6A5E-DF4B-A898-64DB8BCBA521}" srcOrd="2" destOrd="0" parTransId="{08532C8C-26BF-0748-8B28-3A9ECE11BC2F}" sibTransId="{BEE37D97-A72F-B240-AF50-9D5D1996544D}"/>
    <dgm:cxn modelId="{74F2715A-A501-8B47-8F22-9A019E61804E}" srcId="{8A86CE72-9270-9A4E-9E59-7F9CA82576C8}" destId="{9A5FDAEE-890B-4545-8AB9-DD1ADCE0B32F}" srcOrd="1" destOrd="0" parTransId="{6EE8AD41-D4FD-E946-BDC1-759B150D688F}" sibTransId="{7313C078-8C60-DA43-9D6D-1983239C5B59}"/>
    <dgm:cxn modelId="{3FF1335D-E088-104C-A4F6-95FF813FAAC1}" srcId="{DAC12CB1-EFA1-E740-9445-9F906BC7C281}" destId="{3CBC77DC-4251-4149-B585-4B9FBD48CE11}" srcOrd="1" destOrd="0" parTransId="{51578B0A-88E6-9740-923C-1DA036623A40}" sibTransId="{D0C688CA-02DF-D843-86E1-044683082378}"/>
    <dgm:cxn modelId="{697308FA-4531-C242-990F-43FBEBEB5CBF}" srcId="{9A5FDAEE-890B-4545-8AB9-DD1ADCE0B32F}" destId="{F54C635B-9086-7642-A89A-2ACD4D9FD57A}" srcOrd="0" destOrd="0" parTransId="{EA8A7353-1EDA-0545-8869-2BD1C8006384}" sibTransId="{4A27717C-AC02-9B4A-87C4-693DBAAA7871}"/>
    <dgm:cxn modelId="{9389757C-0548-4047-9F99-CC0E7F025A40}" srcId="{8A86CE72-9270-9A4E-9E59-7F9CA82576C8}" destId="{2E1B0972-BC6B-F74F-95F9-FB4563B531C3}" srcOrd="2" destOrd="0" parTransId="{3DE16BCF-6E49-4242-8F67-4146DD7A86C3}" sibTransId="{91C32144-ADBC-1C4F-AED6-29E2B4C5E07F}"/>
    <dgm:cxn modelId="{2CFB44A4-EFB6-104A-B324-D20AA1AD5B59}" srcId="{19B563CA-C101-B948-AF0B-0A3B0920FB60}" destId="{3DFD1F54-86B1-224C-9E34-BB40588BE87F}" srcOrd="0" destOrd="0" parTransId="{C86CF12F-9065-2949-90B2-5B74F72828CE}" sibTransId="{378F3253-EA84-314F-9314-14D25CEC2D7F}"/>
    <dgm:cxn modelId="{2B92B358-1768-5A48-9934-90781F6DDA60}" srcId="{8A86CE72-9270-9A4E-9E59-7F9CA82576C8}" destId="{DAC12CB1-EFA1-E740-9445-9F906BC7C281}" srcOrd="3" destOrd="0" parTransId="{FC272224-B10E-4B48-9A36-C5B36AE4749E}" sibTransId="{7C64F933-E1EB-1C45-A353-3FEDC8B047F1}"/>
    <dgm:cxn modelId="{E5167A30-9075-A04A-BB8A-F91A1AC68FFC}" type="presOf" srcId="{DAC12CB1-EFA1-E740-9445-9F906BC7C281}" destId="{8B2483DF-8C18-4846-843F-0E9B94D5FC7C}" srcOrd="0" destOrd="0" presId="urn:microsoft.com/office/officeart/2005/8/layout/matrix3"/>
    <dgm:cxn modelId="{BC6E32BC-5CE3-714B-8993-75677A700783}" type="presParOf" srcId="{C9112F07-5B3C-DB49-9035-7BD1A902A7DB}" destId="{D065E8B3-C73B-0E40-A8A9-2AB00854A547}" srcOrd="0" destOrd="0" presId="urn:microsoft.com/office/officeart/2005/8/layout/matrix3"/>
    <dgm:cxn modelId="{EC55B174-09D2-E145-9FA7-102156815320}" type="presParOf" srcId="{C9112F07-5B3C-DB49-9035-7BD1A902A7DB}" destId="{02765840-31E6-DB4D-9ADC-F29BE61B964A}" srcOrd="1" destOrd="0" presId="urn:microsoft.com/office/officeart/2005/8/layout/matrix3"/>
    <dgm:cxn modelId="{72E61B75-AD8D-D34E-8872-A44645A0C4EF}" type="presParOf" srcId="{C9112F07-5B3C-DB49-9035-7BD1A902A7DB}" destId="{F8FA4B8C-7CF2-5C43-8980-29A656B10C9A}" srcOrd="2" destOrd="0" presId="urn:microsoft.com/office/officeart/2005/8/layout/matrix3"/>
    <dgm:cxn modelId="{8D18184C-E600-FE4D-82D6-B3DAC8958AF9}" type="presParOf" srcId="{C9112F07-5B3C-DB49-9035-7BD1A902A7DB}" destId="{EE4E86CC-3FCB-8747-9BA8-22234F1C5EA9}" srcOrd="3" destOrd="0" presId="urn:microsoft.com/office/officeart/2005/8/layout/matrix3"/>
    <dgm:cxn modelId="{9398F59B-15F3-0141-9BF8-3841F177339F}" type="presParOf" srcId="{C9112F07-5B3C-DB49-9035-7BD1A902A7DB}" destId="{8B2483DF-8C18-4846-843F-0E9B94D5FC7C}" srcOrd="4" destOrd="0" presId="urn:microsoft.com/office/officeart/2005/8/layout/matrix3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394930-76FB-6249-9768-65C00848A8F2}" type="doc">
      <dgm:prSet loTypeId="urn:microsoft.com/office/officeart/2005/8/layout/hProcess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BF6A7C-A3A2-3D4B-85C6-50094BB06C5D}">
      <dgm:prSet custT="1"/>
      <dgm:spPr>
        <a:solidFill>
          <a:srgbClr val="B90400"/>
        </a:solidFill>
      </dgm:spPr>
      <dgm:t>
        <a:bodyPr/>
        <a:lstStyle/>
        <a:p>
          <a:pPr rtl="0"/>
          <a:r>
            <a:rPr lang="en-US" sz="1400" b="1" smtClean="0"/>
            <a:t>to Feb 2015</a:t>
          </a:r>
          <a:endParaRPr lang="en-US" sz="1400" b="1"/>
        </a:p>
      </dgm:t>
    </dgm:pt>
    <dgm:pt modelId="{5FE5C33B-6A19-794A-9560-E2A029B7B820}" type="parTrans" cxnId="{DB60359D-BB16-414E-8E30-DE8067392DF4}">
      <dgm:prSet/>
      <dgm:spPr/>
      <dgm:t>
        <a:bodyPr/>
        <a:lstStyle/>
        <a:p>
          <a:endParaRPr lang="en-US"/>
        </a:p>
      </dgm:t>
    </dgm:pt>
    <dgm:pt modelId="{30765F07-D895-914A-8E20-3B59CD99CA48}" type="sibTrans" cxnId="{DB60359D-BB16-414E-8E30-DE8067392DF4}">
      <dgm:prSet/>
      <dgm:spPr>
        <a:solidFill>
          <a:srgbClr val="B90400"/>
        </a:solidFill>
      </dgm:spPr>
      <dgm:t>
        <a:bodyPr/>
        <a:lstStyle/>
        <a:p>
          <a:endParaRPr lang="en-US"/>
        </a:p>
      </dgm:t>
    </dgm:pt>
    <dgm:pt modelId="{68B9771C-A5EA-5741-8EC8-1F9E12C6949D}">
      <dgm:prSet/>
      <dgm:spPr>
        <a:ln>
          <a:solidFill>
            <a:srgbClr val="B90400"/>
          </a:solidFill>
        </a:ln>
      </dgm:spPr>
      <dgm:t>
        <a:bodyPr/>
        <a:lstStyle/>
        <a:p>
          <a:pPr rtl="0"/>
          <a:r>
            <a:rPr lang="en-US" smtClean="0"/>
            <a:t>Analysis</a:t>
          </a:r>
          <a:endParaRPr lang="en-US"/>
        </a:p>
      </dgm:t>
    </dgm:pt>
    <dgm:pt modelId="{876A1500-1051-724B-927B-547102A43307}" type="parTrans" cxnId="{662420FB-4A93-C048-A4DA-A34527E567C8}">
      <dgm:prSet/>
      <dgm:spPr/>
      <dgm:t>
        <a:bodyPr/>
        <a:lstStyle/>
        <a:p>
          <a:endParaRPr lang="en-US"/>
        </a:p>
      </dgm:t>
    </dgm:pt>
    <dgm:pt modelId="{641F02A3-846F-124B-9284-95E5884E8B48}" type="sibTrans" cxnId="{662420FB-4A93-C048-A4DA-A34527E567C8}">
      <dgm:prSet/>
      <dgm:spPr/>
      <dgm:t>
        <a:bodyPr/>
        <a:lstStyle/>
        <a:p>
          <a:endParaRPr lang="en-US"/>
        </a:p>
      </dgm:t>
    </dgm:pt>
    <dgm:pt modelId="{56012846-4186-414D-B200-EE8A2559E057}">
      <dgm:prSet custT="1"/>
      <dgm:spPr>
        <a:solidFill>
          <a:srgbClr val="B90400"/>
        </a:solidFill>
      </dgm:spPr>
      <dgm:t>
        <a:bodyPr/>
        <a:lstStyle/>
        <a:p>
          <a:pPr rtl="0"/>
          <a:r>
            <a:rPr lang="en-US" sz="1400" b="1" dirty="0" smtClean="0"/>
            <a:t>April 2015</a:t>
          </a:r>
          <a:endParaRPr lang="en-US" sz="1400" b="1" dirty="0"/>
        </a:p>
      </dgm:t>
    </dgm:pt>
    <dgm:pt modelId="{68E502CD-33D8-DF4B-8A7D-2BF46EB651D2}" type="parTrans" cxnId="{1A32B68A-71F4-334A-A178-36A00F258D43}">
      <dgm:prSet/>
      <dgm:spPr/>
      <dgm:t>
        <a:bodyPr/>
        <a:lstStyle/>
        <a:p>
          <a:endParaRPr lang="en-US"/>
        </a:p>
      </dgm:t>
    </dgm:pt>
    <dgm:pt modelId="{708D6E63-83FF-4F4B-8F46-F3EF92C72342}" type="sibTrans" cxnId="{1A32B68A-71F4-334A-A178-36A00F258D43}">
      <dgm:prSet/>
      <dgm:spPr>
        <a:solidFill>
          <a:srgbClr val="B90400"/>
        </a:solidFill>
      </dgm:spPr>
      <dgm:t>
        <a:bodyPr/>
        <a:lstStyle/>
        <a:p>
          <a:endParaRPr lang="en-US"/>
        </a:p>
      </dgm:t>
    </dgm:pt>
    <dgm:pt modelId="{56B298F4-CC7D-DD49-BED3-12C1C6949EAC}">
      <dgm:prSet/>
      <dgm:spPr>
        <a:ln>
          <a:solidFill>
            <a:srgbClr val="B90400"/>
          </a:solidFill>
        </a:ln>
      </dgm:spPr>
      <dgm:t>
        <a:bodyPr/>
        <a:lstStyle/>
        <a:p>
          <a:pPr rtl="0"/>
          <a:r>
            <a:rPr lang="en-US" smtClean="0"/>
            <a:t>Report Drafting</a:t>
          </a:r>
          <a:endParaRPr lang="en-US"/>
        </a:p>
      </dgm:t>
    </dgm:pt>
    <dgm:pt modelId="{0CBD2ED9-D443-5E4F-ACBD-7E286AE82DB1}" type="parTrans" cxnId="{0DF1FB56-F7E8-5E43-B2BB-E6A1BBF2797E}">
      <dgm:prSet/>
      <dgm:spPr/>
      <dgm:t>
        <a:bodyPr/>
        <a:lstStyle/>
        <a:p>
          <a:endParaRPr lang="en-US"/>
        </a:p>
      </dgm:t>
    </dgm:pt>
    <dgm:pt modelId="{F5455DB3-962C-E142-8426-BEA4CD757A88}" type="sibTrans" cxnId="{0DF1FB56-F7E8-5E43-B2BB-E6A1BBF2797E}">
      <dgm:prSet/>
      <dgm:spPr/>
      <dgm:t>
        <a:bodyPr/>
        <a:lstStyle/>
        <a:p>
          <a:endParaRPr lang="en-US"/>
        </a:p>
      </dgm:t>
    </dgm:pt>
    <dgm:pt modelId="{491968E3-36F5-0242-B4C8-5CBFF10D8B42}">
      <dgm:prSet custT="1"/>
      <dgm:spPr>
        <a:solidFill>
          <a:srgbClr val="B90400"/>
        </a:solidFill>
      </dgm:spPr>
      <dgm:t>
        <a:bodyPr/>
        <a:lstStyle/>
        <a:p>
          <a:pPr rtl="0"/>
          <a:r>
            <a:rPr lang="en-US" sz="1400" b="1" dirty="0" smtClean="0"/>
            <a:t>Mid-May 2015</a:t>
          </a:r>
          <a:endParaRPr lang="en-US" sz="1400" b="1" dirty="0"/>
        </a:p>
      </dgm:t>
    </dgm:pt>
    <dgm:pt modelId="{3D4FA143-ECE2-E64F-B5F7-1875CF61A8E3}" type="parTrans" cxnId="{C211B19E-302F-7541-9A5B-0179FB13FF0D}">
      <dgm:prSet/>
      <dgm:spPr/>
      <dgm:t>
        <a:bodyPr/>
        <a:lstStyle/>
        <a:p>
          <a:endParaRPr lang="en-US"/>
        </a:p>
      </dgm:t>
    </dgm:pt>
    <dgm:pt modelId="{2C706537-3138-6147-A6CC-FBDAE507B93F}" type="sibTrans" cxnId="{C211B19E-302F-7541-9A5B-0179FB13FF0D}">
      <dgm:prSet/>
      <dgm:spPr/>
      <dgm:t>
        <a:bodyPr/>
        <a:lstStyle/>
        <a:p>
          <a:endParaRPr lang="en-US"/>
        </a:p>
      </dgm:t>
    </dgm:pt>
    <dgm:pt modelId="{7AD71050-2DD8-5F42-BA89-880DC7CCBAD9}">
      <dgm:prSet/>
      <dgm:spPr>
        <a:ln>
          <a:solidFill>
            <a:srgbClr val="B90400"/>
          </a:solidFill>
        </a:ln>
      </dgm:spPr>
      <dgm:t>
        <a:bodyPr/>
        <a:lstStyle/>
        <a:p>
          <a:pPr rtl="0"/>
          <a:r>
            <a:rPr lang="en-US" dirty="0" smtClean="0"/>
            <a:t>Final report &amp; public launch</a:t>
          </a:r>
          <a:endParaRPr lang="en-US" dirty="0"/>
        </a:p>
      </dgm:t>
    </dgm:pt>
    <dgm:pt modelId="{37541420-8C52-3C4C-AFE5-FCA4549AF955}" type="parTrans" cxnId="{0EBFCFBB-3B2B-6A44-93F2-212B84C9BFCB}">
      <dgm:prSet/>
      <dgm:spPr/>
      <dgm:t>
        <a:bodyPr/>
        <a:lstStyle/>
        <a:p>
          <a:endParaRPr lang="en-US"/>
        </a:p>
      </dgm:t>
    </dgm:pt>
    <dgm:pt modelId="{6078837C-3E14-D547-B244-1399C45B8182}" type="sibTrans" cxnId="{0EBFCFBB-3B2B-6A44-93F2-212B84C9BFCB}">
      <dgm:prSet/>
      <dgm:spPr/>
      <dgm:t>
        <a:bodyPr/>
        <a:lstStyle/>
        <a:p>
          <a:endParaRPr lang="en-US"/>
        </a:p>
      </dgm:t>
    </dgm:pt>
    <dgm:pt modelId="{EF996807-6BE6-914B-8C00-005E36C49ACD}" type="pres">
      <dgm:prSet presAssocID="{A7394930-76FB-6249-9768-65C00848A8F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F36E4C0-D0C3-BE4E-9642-7A80CBE07271}" type="pres">
      <dgm:prSet presAssocID="{A7394930-76FB-6249-9768-65C00848A8F2}" presName="tSp" presStyleCnt="0"/>
      <dgm:spPr/>
    </dgm:pt>
    <dgm:pt modelId="{8B1E2918-B56B-FE4E-826D-E51B1BE825AD}" type="pres">
      <dgm:prSet presAssocID="{A7394930-76FB-6249-9768-65C00848A8F2}" presName="bSp" presStyleCnt="0"/>
      <dgm:spPr/>
    </dgm:pt>
    <dgm:pt modelId="{D6F245F8-5D6C-6A41-874F-761457D51417}" type="pres">
      <dgm:prSet presAssocID="{A7394930-76FB-6249-9768-65C00848A8F2}" presName="process" presStyleCnt="0"/>
      <dgm:spPr/>
    </dgm:pt>
    <dgm:pt modelId="{C73AA225-08E5-C846-A4E0-0B04FE637253}" type="pres">
      <dgm:prSet presAssocID="{F2BF6A7C-A3A2-3D4B-85C6-50094BB06C5D}" presName="composite1" presStyleCnt="0"/>
      <dgm:spPr/>
    </dgm:pt>
    <dgm:pt modelId="{63A6514E-3E46-E449-B0A7-228C46FD548B}" type="pres">
      <dgm:prSet presAssocID="{F2BF6A7C-A3A2-3D4B-85C6-50094BB06C5D}" presName="dummyNode1" presStyleLbl="node1" presStyleIdx="0" presStyleCnt="3"/>
      <dgm:spPr/>
    </dgm:pt>
    <dgm:pt modelId="{CA3BE23C-DBBB-CF43-8987-7FBEAAE39088}" type="pres">
      <dgm:prSet presAssocID="{F2BF6A7C-A3A2-3D4B-85C6-50094BB06C5D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DF03AA-2541-654D-8486-E36558AE78E9}" type="pres">
      <dgm:prSet presAssocID="{F2BF6A7C-A3A2-3D4B-85C6-50094BB06C5D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37392-5920-C840-B570-25EE18B98DBB}" type="pres">
      <dgm:prSet presAssocID="{F2BF6A7C-A3A2-3D4B-85C6-50094BB06C5D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7FAED6-4A4B-CC43-9657-35E74BAD97B4}" type="pres">
      <dgm:prSet presAssocID="{F2BF6A7C-A3A2-3D4B-85C6-50094BB06C5D}" presName="connSite1" presStyleCnt="0"/>
      <dgm:spPr/>
    </dgm:pt>
    <dgm:pt modelId="{E353E147-6437-0B46-B099-14D6413036A5}" type="pres">
      <dgm:prSet presAssocID="{30765F07-D895-914A-8E20-3B59CD99CA48}" presName="Name9" presStyleLbl="sibTrans2D1" presStyleIdx="0" presStyleCnt="2"/>
      <dgm:spPr/>
      <dgm:t>
        <a:bodyPr/>
        <a:lstStyle/>
        <a:p>
          <a:endParaRPr lang="en-US"/>
        </a:p>
      </dgm:t>
    </dgm:pt>
    <dgm:pt modelId="{951B2B01-7C97-A34A-A042-E77A693856E1}" type="pres">
      <dgm:prSet presAssocID="{56012846-4186-414D-B200-EE8A2559E057}" presName="composite2" presStyleCnt="0"/>
      <dgm:spPr/>
    </dgm:pt>
    <dgm:pt modelId="{A0EF4E7E-2DD7-4747-B0E9-F56F87F44CA7}" type="pres">
      <dgm:prSet presAssocID="{56012846-4186-414D-B200-EE8A2559E057}" presName="dummyNode2" presStyleLbl="node1" presStyleIdx="0" presStyleCnt="3"/>
      <dgm:spPr/>
    </dgm:pt>
    <dgm:pt modelId="{82EF3BA2-B983-B440-A289-D199D7AC96FD}" type="pres">
      <dgm:prSet presAssocID="{56012846-4186-414D-B200-EE8A2559E057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8B6E2E-F31E-494A-AB0B-AFFA50EC8F65}" type="pres">
      <dgm:prSet presAssocID="{56012846-4186-414D-B200-EE8A2559E057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828AC2-4249-B34E-A786-9BCFC004A054}" type="pres">
      <dgm:prSet presAssocID="{56012846-4186-414D-B200-EE8A2559E057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3344F-C476-3B49-BEC1-ED8D745E5621}" type="pres">
      <dgm:prSet presAssocID="{56012846-4186-414D-B200-EE8A2559E057}" presName="connSite2" presStyleCnt="0"/>
      <dgm:spPr/>
    </dgm:pt>
    <dgm:pt modelId="{856CAA48-B091-2D49-9C3D-E41CF2917F03}" type="pres">
      <dgm:prSet presAssocID="{708D6E63-83FF-4F4B-8F46-F3EF92C72342}" presName="Name18" presStyleLbl="sibTrans2D1" presStyleIdx="1" presStyleCnt="2"/>
      <dgm:spPr/>
      <dgm:t>
        <a:bodyPr/>
        <a:lstStyle/>
        <a:p>
          <a:endParaRPr lang="en-US"/>
        </a:p>
      </dgm:t>
    </dgm:pt>
    <dgm:pt modelId="{D7F1F9A4-9D07-6640-8CE6-1342B769EC5A}" type="pres">
      <dgm:prSet presAssocID="{491968E3-36F5-0242-B4C8-5CBFF10D8B42}" presName="composite1" presStyleCnt="0"/>
      <dgm:spPr/>
    </dgm:pt>
    <dgm:pt modelId="{F5C31C82-571B-A848-A846-F923CFF7C5B9}" type="pres">
      <dgm:prSet presAssocID="{491968E3-36F5-0242-B4C8-5CBFF10D8B42}" presName="dummyNode1" presStyleLbl="node1" presStyleIdx="1" presStyleCnt="3"/>
      <dgm:spPr/>
    </dgm:pt>
    <dgm:pt modelId="{38EBAFBA-E0A7-B945-BE77-99804AA49A55}" type="pres">
      <dgm:prSet presAssocID="{491968E3-36F5-0242-B4C8-5CBFF10D8B4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D3B768-1694-1640-BFD3-604568EF6F71}" type="pres">
      <dgm:prSet presAssocID="{491968E3-36F5-0242-B4C8-5CBFF10D8B4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1858AC-FBED-E34C-AA74-A6502728C531}" type="pres">
      <dgm:prSet presAssocID="{491968E3-36F5-0242-B4C8-5CBFF10D8B4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CDDC3A-0ACF-C143-B415-0C979F04259D}" type="pres">
      <dgm:prSet presAssocID="{491968E3-36F5-0242-B4C8-5CBFF10D8B42}" presName="connSite1" presStyleCnt="0"/>
      <dgm:spPr/>
    </dgm:pt>
  </dgm:ptLst>
  <dgm:cxnLst>
    <dgm:cxn modelId="{8B6B0735-C515-7746-BF0A-E090352C2779}" type="presOf" srcId="{491968E3-36F5-0242-B4C8-5CBFF10D8B42}" destId="{651858AC-FBED-E34C-AA74-A6502728C531}" srcOrd="0" destOrd="0" presId="urn:microsoft.com/office/officeart/2005/8/layout/hProcess4"/>
    <dgm:cxn modelId="{5E892296-036B-EF42-B499-6821DC0E194B}" type="presOf" srcId="{56012846-4186-414D-B200-EE8A2559E057}" destId="{D7828AC2-4249-B34E-A786-9BCFC004A054}" srcOrd="0" destOrd="0" presId="urn:microsoft.com/office/officeart/2005/8/layout/hProcess4"/>
    <dgm:cxn modelId="{6B91503A-1E82-FB43-B14F-22FA3712DCEB}" type="presOf" srcId="{7AD71050-2DD8-5F42-BA89-880DC7CCBAD9}" destId="{38EBAFBA-E0A7-B945-BE77-99804AA49A55}" srcOrd="0" destOrd="0" presId="urn:microsoft.com/office/officeart/2005/8/layout/hProcess4"/>
    <dgm:cxn modelId="{FB69272A-CAC9-6842-B774-8DDD4C5DB092}" type="presOf" srcId="{56B298F4-CC7D-DD49-BED3-12C1C6949EAC}" destId="{82EF3BA2-B983-B440-A289-D199D7AC96FD}" srcOrd="0" destOrd="0" presId="urn:microsoft.com/office/officeart/2005/8/layout/hProcess4"/>
    <dgm:cxn modelId="{081467C9-6B49-3F42-8745-D6F197664F18}" type="presOf" srcId="{708D6E63-83FF-4F4B-8F46-F3EF92C72342}" destId="{856CAA48-B091-2D49-9C3D-E41CF2917F03}" srcOrd="0" destOrd="0" presId="urn:microsoft.com/office/officeart/2005/8/layout/hProcess4"/>
    <dgm:cxn modelId="{FBF14475-1E46-F242-A3C0-68A448B7B385}" type="presOf" srcId="{A7394930-76FB-6249-9768-65C00848A8F2}" destId="{EF996807-6BE6-914B-8C00-005E36C49ACD}" srcOrd="0" destOrd="0" presId="urn:microsoft.com/office/officeart/2005/8/layout/hProcess4"/>
    <dgm:cxn modelId="{0DF1FB56-F7E8-5E43-B2BB-E6A1BBF2797E}" srcId="{56012846-4186-414D-B200-EE8A2559E057}" destId="{56B298F4-CC7D-DD49-BED3-12C1C6949EAC}" srcOrd="0" destOrd="0" parTransId="{0CBD2ED9-D443-5E4F-ACBD-7E286AE82DB1}" sibTransId="{F5455DB3-962C-E142-8426-BEA4CD757A88}"/>
    <dgm:cxn modelId="{DB60359D-BB16-414E-8E30-DE8067392DF4}" srcId="{A7394930-76FB-6249-9768-65C00848A8F2}" destId="{F2BF6A7C-A3A2-3D4B-85C6-50094BB06C5D}" srcOrd="0" destOrd="0" parTransId="{5FE5C33B-6A19-794A-9560-E2A029B7B820}" sibTransId="{30765F07-D895-914A-8E20-3B59CD99CA48}"/>
    <dgm:cxn modelId="{E4827A66-4557-1E49-8721-996AD50E2B62}" type="presOf" srcId="{56B298F4-CC7D-DD49-BED3-12C1C6949EAC}" destId="{948B6E2E-F31E-494A-AB0B-AFFA50EC8F65}" srcOrd="1" destOrd="0" presId="urn:microsoft.com/office/officeart/2005/8/layout/hProcess4"/>
    <dgm:cxn modelId="{1A32B68A-71F4-334A-A178-36A00F258D43}" srcId="{A7394930-76FB-6249-9768-65C00848A8F2}" destId="{56012846-4186-414D-B200-EE8A2559E057}" srcOrd="1" destOrd="0" parTransId="{68E502CD-33D8-DF4B-8A7D-2BF46EB651D2}" sibTransId="{708D6E63-83FF-4F4B-8F46-F3EF92C72342}"/>
    <dgm:cxn modelId="{967B0B43-0C0C-0044-BAE7-409C5BC935A1}" type="presOf" srcId="{7AD71050-2DD8-5F42-BA89-880DC7CCBAD9}" destId="{3DD3B768-1694-1640-BFD3-604568EF6F71}" srcOrd="1" destOrd="0" presId="urn:microsoft.com/office/officeart/2005/8/layout/hProcess4"/>
    <dgm:cxn modelId="{BF46ADA2-5934-984B-AE4C-D3814B657446}" type="presOf" srcId="{30765F07-D895-914A-8E20-3B59CD99CA48}" destId="{E353E147-6437-0B46-B099-14D6413036A5}" srcOrd="0" destOrd="0" presId="urn:microsoft.com/office/officeart/2005/8/layout/hProcess4"/>
    <dgm:cxn modelId="{A2A28529-DE6B-0541-AE2A-D95DBFD275F7}" type="presOf" srcId="{68B9771C-A5EA-5741-8EC8-1F9E12C6949D}" destId="{CA3BE23C-DBBB-CF43-8987-7FBEAAE39088}" srcOrd="0" destOrd="0" presId="urn:microsoft.com/office/officeart/2005/8/layout/hProcess4"/>
    <dgm:cxn modelId="{662420FB-4A93-C048-A4DA-A34527E567C8}" srcId="{F2BF6A7C-A3A2-3D4B-85C6-50094BB06C5D}" destId="{68B9771C-A5EA-5741-8EC8-1F9E12C6949D}" srcOrd="0" destOrd="0" parTransId="{876A1500-1051-724B-927B-547102A43307}" sibTransId="{641F02A3-846F-124B-9284-95E5884E8B48}"/>
    <dgm:cxn modelId="{D50776B5-E191-B749-A130-D134A4EB250D}" type="presOf" srcId="{F2BF6A7C-A3A2-3D4B-85C6-50094BB06C5D}" destId="{45E37392-5920-C840-B570-25EE18B98DBB}" srcOrd="0" destOrd="0" presId="urn:microsoft.com/office/officeart/2005/8/layout/hProcess4"/>
    <dgm:cxn modelId="{0EBFCFBB-3B2B-6A44-93F2-212B84C9BFCB}" srcId="{491968E3-36F5-0242-B4C8-5CBFF10D8B42}" destId="{7AD71050-2DD8-5F42-BA89-880DC7CCBAD9}" srcOrd="0" destOrd="0" parTransId="{37541420-8C52-3C4C-AFE5-FCA4549AF955}" sibTransId="{6078837C-3E14-D547-B244-1399C45B8182}"/>
    <dgm:cxn modelId="{BBAD3AE3-E235-4C4C-8D4E-B64F7B2D5A27}" type="presOf" srcId="{68B9771C-A5EA-5741-8EC8-1F9E12C6949D}" destId="{C7DF03AA-2541-654D-8486-E36558AE78E9}" srcOrd="1" destOrd="0" presId="urn:microsoft.com/office/officeart/2005/8/layout/hProcess4"/>
    <dgm:cxn modelId="{C211B19E-302F-7541-9A5B-0179FB13FF0D}" srcId="{A7394930-76FB-6249-9768-65C00848A8F2}" destId="{491968E3-36F5-0242-B4C8-5CBFF10D8B42}" srcOrd="2" destOrd="0" parTransId="{3D4FA143-ECE2-E64F-B5F7-1875CF61A8E3}" sibTransId="{2C706537-3138-6147-A6CC-FBDAE507B93F}"/>
    <dgm:cxn modelId="{C783A191-FFD4-0740-AFAF-659A4ACAC0E9}" type="presParOf" srcId="{EF996807-6BE6-914B-8C00-005E36C49ACD}" destId="{DF36E4C0-D0C3-BE4E-9642-7A80CBE07271}" srcOrd="0" destOrd="0" presId="urn:microsoft.com/office/officeart/2005/8/layout/hProcess4"/>
    <dgm:cxn modelId="{3775F3AA-3A30-EA46-A6BC-B277EB77EB4E}" type="presParOf" srcId="{EF996807-6BE6-914B-8C00-005E36C49ACD}" destId="{8B1E2918-B56B-FE4E-826D-E51B1BE825AD}" srcOrd="1" destOrd="0" presId="urn:microsoft.com/office/officeart/2005/8/layout/hProcess4"/>
    <dgm:cxn modelId="{DF056898-5466-2342-AFA1-23C2F965337E}" type="presParOf" srcId="{EF996807-6BE6-914B-8C00-005E36C49ACD}" destId="{D6F245F8-5D6C-6A41-874F-761457D51417}" srcOrd="2" destOrd="0" presId="urn:microsoft.com/office/officeart/2005/8/layout/hProcess4"/>
    <dgm:cxn modelId="{4B5CCD75-70FD-4A44-AC8B-B9DC3073C239}" type="presParOf" srcId="{D6F245F8-5D6C-6A41-874F-761457D51417}" destId="{C73AA225-08E5-C846-A4E0-0B04FE637253}" srcOrd="0" destOrd="0" presId="urn:microsoft.com/office/officeart/2005/8/layout/hProcess4"/>
    <dgm:cxn modelId="{869D3494-6D86-CD4F-AE91-C971167E5F51}" type="presParOf" srcId="{C73AA225-08E5-C846-A4E0-0B04FE637253}" destId="{63A6514E-3E46-E449-B0A7-228C46FD548B}" srcOrd="0" destOrd="0" presId="urn:microsoft.com/office/officeart/2005/8/layout/hProcess4"/>
    <dgm:cxn modelId="{B08F54D3-A594-7249-9D51-4853ED1CA849}" type="presParOf" srcId="{C73AA225-08E5-C846-A4E0-0B04FE637253}" destId="{CA3BE23C-DBBB-CF43-8987-7FBEAAE39088}" srcOrd="1" destOrd="0" presId="urn:microsoft.com/office/officeart/2005/8/layout/hProcess4"/>
    <dgm:cxn modelId="{5ADEF32F-62B7-F545-AFD2-D9C4C350FB79}" type="presParOf" srcId="{C73AA225-08E5-C846-A4E0-0B04FE637253}" destId="{C7DF03AA-2541-654D-8486-E36558AE78E9}" srcOrd="2" destOrd="0" presId="urn:microsoft.com/office/officeart/2005/8/layout/hProcess4"/>
    <dgm:cxn modelId="{6650A6CB-3EF3-F94B-9EC6-C72A891E37CB}" type="presParOf" srcId="{C73AA225-08E5-C846-A4E0-0B04FE637253}" destId="{45E37392-5920-C840-B570-25EE18B98DBB}" srcOrd="3" destOrd="0" presId="urn:microsoft.com/office/officeart/2005/8/layout/hProcess4"/>
    <dgm:cxn modelId="{F3E7DBD6-EF58-AC49-9E95-7E476A025447}" type="presParOf" srcId="{C73AA225-08E5-C846-A4E0-0B04FE637253}" destId="{F67FAED6-4A4B-CC43-9657-35E74BAD97B4}" srcOrd="4" destOrd="0" presId="urn:microsoft.com/office/officeart/2005/8/layout/hProcess4"/>
    <dgm:cxn modelId="{B87CD11B-D7E4-9A4D-BCAE-4E783D1597F4}" type="presParOf" srcId="{D6F245F8-5D6C-6A41-874F-761457D51417}" destId="{E353E147-6437-0B46-B099-14D6413036A5}" srcOrd="1" destOrd="0" presId="urn:microsoft.com/office/officeart/2005/8/layout/hProcess4"/>
    <dgm:cxn modelId="{3CEDB4A9-DFCB-BA42-B391-F2A79C7CDBDC}" type="presParOf" srcId="{D6F245F8-5D6C-6A41-874F-761457D51417}" destId="{951B2B01-7C97-A34A-A042-E77A693856E1}" srcOrd="2" destOrd="0" presId="urn:microsoft.com/office/officeart/2005/8/layout/hProcess4"/>
    <dgm:cxn modelId="{97D8EECC-2248-A747-B3BB-1140DBD13963}" type="presParOf" srcId="{951B2B01-7C97-A34A-A042-E77A693856E1}" destId="{A0EF4E7E-2DD7-4747-B0E9-F56F87F44CA7}" srcOrd="0" destOrd="0" presId="urn:microsoft.com/office/officeart/2005/8/layout/hProcess4"/>
    <dgm:cxn modelId="{2864E99E-2CC4-F04F-B5DE-92D427ADBECA}" type="presParOf" srcId="{951B2B01-7C97-A34A-A042-E77A693856E1}" destId="{82EF3BA2-B983-B440-A289-D199D7AC96FD}" srcOrd="1" destOrd="0" presId="urn:microsoft.com/office/officeart/2005/8/layout/hProcess4"/>
    <dgm:cxn modelId="{98618447-8974-024D-B4E0-894BF71FBA5E}" type="presParOf" srcId="{951B2B01-7C97-A34A-A042-E77A693856E1}" destId="{948B6E2E-F31E-494A-AB0B-AFFA50EC8F65}" srcOrd="2" destOrd="0" presId="urn:microsoft.com/office/officeart/2005/8/layout/hProcess4"/>
    <dgm:cxn modelId="{8626B086-A485-584E-8BD4-22476FF125FA}" type="presParOf" srcId="{951B2B01-7C97-A34A-A042-E77A693856E1}" destId="{D7828AC2-4249-B34E-A786-9BCFC004A054}" srcOrd="3" destOrd="0" presId="urn:microsoft.com/office/officeart/2005/8/layout/hProcess4"/>
    <dgm:cxn modelId="{D3C844E9-544A-5A4A-82FC-6982D1FA9B58}" type="presParOf" srcId="{951B2B01-7C97-A34A-A042-E77A693856E1}" destId="{2603344F-C476-3B49-BEC1-ED8D745E5621}" srcOrd="4" destOrd="0" presId="urn:microsoft.com/office/officeart/2005/8/layout/hProcess4"/>
    <dgm:cxn modelId="{4386E604-9D55-994D-84C8-8D5B17C7EFEF}" type="presParOf" srcId="{D6F245F8-5D6C-6A41-874F-761457D51417}" destId="{856CAA48-B091-2D49-9C3D-E41CF2917F03}" srcOrd="3" destOrd="0" presId="urn:microsoft.com/office/officeart/2005/8/layout/hProcess4"/>
    <dgm:cxn modelId="{1B06B1DB-E218-EA4D-893F-63F59546BD8F}" type="presParOf" srcId="{D6F245F8-5D6C-6A41-874F-761457D51417}" destId="{D7F1F9A4-9D07-6640-8CE6-1342B769EC5A}" srcOrd="4" destOrd="0" presId="urn:microsoft.com/office/officeart/2005/8/layout/hProcess4"/>
    <dgm:cxn modelId="{4D94F2B8-E161-1849-B784-F07986EC05FC}" type="presParOf" srcId="{D7F1F9A4-9D07-6640-8CE6-1342B769EC5A}" destId="{F5C31C82-571B-A848-A846-F923CFF7C5B9}" srcOrd="0" destOrd="0" presId="urn:microsoft.com/office/officeart/2005/8/layout/hProcess4"/>
    <dgm:cxn modelId="{AE3C4A3A-1C2B-DF49-8C34-B352DD6AF0AE}" type="presParOf" srcId="{D7F1F9A4-9D07-6640-8CE6-1342B769EC5A}" destId="{38EBAFBA-E0A7-B945-BE77-99804AA49A55}" srcOrd="1" destOrd="0" presId="urn:microsoft.com/office/officeart/2005/8/layout/hProcess4"/>
    <dgm:cxn modelId="{9B9A3B2B-ABB3-C042-A537-BE3699C88AE4}" type="presParOf" srcId="{D7F1F9A4-9D07-6640-8CE6-1342B769EC5A}" destId="{3DD3B768-1694-1640-BFD3-604568EF6F71}" srcOrd="2" destOrd="0" presId="urn:microsoft.com/office/officeart/2005/8/layout/hProcess4"/>
    <dgm:cxn modelId="{BA8934C2-AD0C-D74C-BC96-33D4E4FCDC05}" type="presParOf" srcId="{D7F1F9A4-9D07-6640-8CE6-1342B769EC5A}" destId="{651858AC-FBED-E34C-AA74-A6502728C531}" srcOrd="3" destOrd="0" presId="urn:microsoft.com/office/officeart/2005/8/layout/hProcess4"/>
    <dgm:cxn modelId="{82BF1BCD-E8DA-3C41-90BB-621EAB66F042}" type="presParOf" srcId="{D7F1F9A4-9D07-6640-8CE6-1342B769EC5A}" destId="{DDCDDC3A-0ACF-C143-B415-0C979F04259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6457C4-0DE4-AD4D-A318-04EF8CBDAE24}">
      <dsp:nvSpPr>
        <dsp:cNvPr id="0" name=""/>
        <dsp:cNvSpPr/>
      </dsp:nvSpPr>
      <dsp:spPr>
        <a:xfrm>
          <a:off x="42" y="198630"/>
          <a:ext cx="4094819" cy="518400"/>
        </a:xfrm>
        <a:prstGeom prst="rect">
          <a:avLst/>
        </a:prstGeom>
        <a:solidFill>
          <a:srgbClr val="800000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b="1" kern="1200" dirty="0" smtClean="0"/>
            <a:t>Intergovernmental</a:t>
          </a:r>
          <a:endParaRPr lang="en-ZA" sz="1800" kern="1200" dirty="0"/>
        </a:p>
      </dsp:txBody>
      <dsp:txXfrm>
        <a:off x="42" y="198630"/>
        <a:ext cx="4094819" cy="518400"/>
      </dsp:txXfrm>
    </dsp:sp>
    <dsp:sp modelId="{F5188145-7194-B24D-83BE-C77076D4E71A}">
      <dsp:nvSpPr>
        <dsp:cNvPr id="0" name=""/>
        <dsp:cNvSpPr/>
      </dsp:nvSpPr>
      <dsp:spPr>
        <a:xfrm>
          <a:off x="42" y="717030"/>
          <a:ext cx="4094819" cy="3656339"/>
        </a:xfrm>
        <a:prstGeom prst="rect">
          <a:avLst/>
        </a:prstGeom>
        <a:solidFill>
          <a:srgbClr val="800000">
            <a:alpha val="4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Fragmented  national activities</a:t>
          </a:r>
          <a:endParaRPr lang="en-ZA" sz="1800" kern="1200" dirty="0"/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Housing accreditation &amp; Mega-Projects</a:t>
          </a:r>
          <a:endParaRPr lang="en-ZA" sz="1800" kern="1200" dirty="0"/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Stalled Public Transport devolution</a:t>
          </a:r>
          <a:endParaRPr lang="en-ZA" sz="1800" kern="1200" dirty="0"/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Slow release of state owned land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Frustrating and slow regulatory / licencing systems 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Planning misalignment (city, provincial and national spheres)</a:t>
          </a:r>
          <a:endParaRPr lang="en-ZA" sz="1800" kern="1200" dirty="0"/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Weak coordination of SoE investments in cities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Grants not yet aligned with inclusive economic growth priorities</a:t>
          </a:r>
          <a:endParaRPr lang="en-ZA" sz="1800" kern="1200" dirty="0"/>
        </a:p>
      </dsp:txBody>
      <dsp:txXfrm>
        <a:off x="42" y="717030"/>
        <a:ext cx="4094819" cy="3656339"/>
      </dsp:txXfrm>
    </dsp:sp>
    <dsp:sp modelId="{6575EE21-8B76-5B48-A289-8908E67369DF}">
      <dsp:nvSpPr>
        <dsp:cNvPr id="0" name=""/>
        <dsp:cNvSpPr/>
      </dsp:nvSpPr>
      <dsp:spPr>
        <a:xfrm>
          <a:off x="4668137" y="198630"/>
          <a:ext cx="4094819" cy="518400"/>
        </a:xfrm>
        <a:prstGeom prst="rect">
          <a:avLst/>
        </a:prstGeom>
        <a:solidFill>
          <a:srgbClr val="800000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1800" b="1" kern="1200" dirty="0" smtClean="0"/>
            <a:t>City-level</a:t>
          </a:r>
          <a:endParaRPr lang="en-ZA" sz="1800" kern="1200" dirty="0"/>
        </a:p>
      </dsp:txBody>
      <dsp:txXfrm>
        <a:off x="4668137" y="198630"/>
        <a:ext cx="4094819" cy="518400"/>
      </dsp:txXfrm>
    </dsp:sp>
    <dsp:sp modelId="{386D7779-76D6-4D4D-9758-1E017F45E240}">
      <dsp:nvSpPr>
        <dsp:cNvPr id="0" name=""/>
        <dsp:cNvSpPr/>
      </dsp:nvSpPr>
      <dsp:spPr>
        <a:xfrm>
          <a:off x="4668137" y="717030"/>
          <a:ext cx="4094819" cy="3656339"/>
        </a:xfrm>
        <a:prstGeom prst="rect">
          <a:avLst/>
        </a:prstGeom>
        <a:solidFill>
          <a:srgbClr val="800000">
            <a:alpha val="4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Governance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Institutional fragmentation continues “business as usual”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Rising personnel costs, creditors days, irregular expenditure and qualified audits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Weak alignment with private sector investment decisions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b="1" kern="1200" dirty="0" smtClean="0"/>
            <a:t>Insufficient capacity dedicated to project preparation and pipeline</a:t>
          </a:r>
          <a:endParaRPr lang="en-ZA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ZA" sz="1800" kern="1200" dirty="0" smtClean="0"/>
            <a:t>Lack of innovatione in financing and implementation modalities</a:t>
          </a:r>
          <a:endParaRPr lang="en-ZA" sz="1800" kern="1200" dirty="0"/>
        </a:p>
      </dsp:txBody>
      <dsp:txXfrm>
        <a:off x="4668137" y="717030"/>
        <a:ext cx="4094819" cy="36563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65E8B3-C73B-0E40-A8A9-2AB00854A547}">
      <dsp:nvSpPr>
        <dsp:cNvPr id="0" name=""/>
        <dsp:cNvSpPr/>
      </dsp:nvSpPr>
      <dsp:spPr>
        <a:xfrm>
          <a:off x="857117" y="0"/>
          <a:ext cx="4796686" cy="4796686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765840-31E6-DB4D-9ADC-F29BE61B964A}">
      <dsp:nvSpPr>
        <dsp:cNvPr id="0" name=""/>
        <dsp:cNvSpPr/>
      </dsp:nvSpPr>
      <dsp:spPr>
        <a:xfrm>
          <a:off x="1312803" y="455685"/>
          <a:ext cx="1870707" cy="1870707"/>
        </a:xfrm>
        <a:prstGeom prst="roundRect">
          <a:avLst/>
        </a:prstGeom>
        <a:solidFill>
          <a:srgbClr val="9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DoRA</a:t>
          </a:r>
          <a:r>
            <a:rPr lang="en-US" sz="1800" kern="1200" dirty="0" smtClean="0"/>
            <a:t> Revisions*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Infrastructure Grant Review and restructuring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Grant flexibility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Grant pledging</a:t>
          </a:r>
          <a:endParaRPr lang="en-US" sz="1400" kern="1200" dirty="0"/>
        </a:p>
      </dsp:txBody>
      <dsp:txXfrm>
        <a:off x="1404123" y="547005"/>
        <a:ext cx="1688067" cy="1688067"/>
      </dsp:txXfrm>
    </dsp:sp>
    <dsp:sp modelId="{F8FA4B8C-7CF2-5C43-8980-29A656B10C9A}">
      <dsp:nvSpPr>
        <dsp:cNvPr id="0" name=""/>
        <dsp:cNvSpPr/>
      </dsp:nvSpPr>
      <dsp:spPr>
        <a:xfrm>
          <a:off x="3327411" y="455685"/>
          <a:ext cx="1870707" cy="1870707"/>
        </a:xfrm>
        <a:prstGeom prst="roundRect">
          <a:avLst/>
        </a:prstGeom>
        <a:solidFill>
          <a:srgbClr val="9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Financing Support*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Accelerated origination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Market-making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Lending innovation</a:t>
          </a:r>
          <a:endParaRPr lang="en-US" sz="1400" kern="1200" dirty="0"/>
        </a:p>
      </dsp:txBody>
      <dsp:txXfrm>
        <a:off x="3418731" y="547005"/>
        <a:ext cx="1688067" cy="1688067"/>
      </dsp:txXfrm>
    </dsp:sp>
    <dsp:sp modelId="{EE4E86CC-3FCB-8747-9BA8-22234F1C5EA9}">
      <dsp:nvSpPr>
        <dsp:cNvPr id="0" name=""/>
        <dsp:cNvSpPr/>
      </dsp:nvSpPr>
      <dsp:spPr>
        <a:xfrm>
          <a:off x="1312803" y="2470293"/>
          <a:ext cx="1870707" cy="1870707"/>
        </a:xfrm>
        <a:prstGeom prst="roundRect">
          <a:avLst/>
        </a:prstGeom>
        <a:solidFill>
          <a:srgbClr val="9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Project Preparation* Support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Cities PPF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smtClean="0"/>
            <a:t>IIPSA</a:t>
          </a:r>
          <a:endParaRPr lang="en-US" sz="1400" kern="1200"/>
        </a:p>
      </dsp:txBody>
      <dsp:txXfrm>
        <a:off x="1404123" y="2561613"/>
        <a:ext cx="1688067" cy="1688067"/>
      </dsp:txXfrm>
    </dsp:sp>
    <dsp:sp modelId="{8B2483DF-8C18-4846-843F-0E9B94D5FC7C}">
      <dsp:nvSpPr>
        <dsp:cNvPr id="0" name=""/>
        <dsp:cNvSpPr/>
      </dsp:nvSpPr>
      <dsp:spPr>
        <a:xfrm>
          <a:off x="3327411" y="2470293"/>
          <a:ext cx="1870707" cy="1870707"/>
        </a:xfrm>
        <a:prstGeom prst="roundRect">
          <a:avLst/>
        </a:prstGeom>
        <a:solidFill>
          <a:srgbClr val="9A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Reforms to </a:t>
          </a:r>
          <a:r>
            <a:rPr lang="en-US" sz="1800" kern="1200" dirty="0" err="1" smtClean="0"/>
            <a:t>Devt</a:t>
          </a:r>
          <a:r>
            <a:rPr lang="en-US" sz="1800" kern="1200" dirty="0" smtClean="0"/>
            <a:t> Charges</a:t>
          </a:r>
          <a:endParaRPr lang="en-US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Re-regulation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smtClean="0"/>
            <a:t>Coordinated communication</a:t>
          </a:r>
          <a:endParaRPr lang="en-US" sz="1400" kern="120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smtClean="0"/>
            <a:t>Implementation preparedness</a:t>
          </a:r>
          <a:endParaRPr lang="en-US" sz="1400" kern="1200"/>
        </a:p>
      </dsp:txBody>
      <dsp:txXfrm>
        <a:off x="3418731" y="2561613"/>
        <a:ext cx="1688067" cy="16880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3BE23C-DBBB-CF43-8987-7FBEAAE39088}">
      <dsp:nvSpPr>
        <dsp:cNvPr id="0" name=""/>
        <dsp:cNvSpPr/>
      </dsp:nvSpPr>
      <dsp:spPr>
        <a:xfrm>
          <a:off x="4484409" y="422326"/>
          <a:ext cx="983922" cy="811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B904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Analysis</a:t>
          </a:r>
          <a:endParaRPr lang="en-US" sz="1200" kern="1200"/>
        </a:p>
      </dsp:txBody>
      <dsp:txXfrm>
        <a:off x="4503085" y="441002"/>
        <a:ext cx="946570" cy="600278"/>
      </dsp:txXfrm>
    </dsp:sp>
    <dsp:sp modelId="{E353E147-6437-0B46-B099-14D6413036A5}">
      <dsp:nvSpPr>
        <dsp:cNvPr id="0" name=""/>
        <dsp:cNvSpPr/>
      </dsp:nvSpPr>
      <dsp:spPr>
        <a:xfrm>
          <a:off x="4880808" y="53385"/>
          <a:ext cx="1915651" cy="1915651"/>
        </a:xfrm>
        <a:prstGeom prst="leftCircularArrow">
          <a:avLst>
            <a:gd name="adj1" fmla="val 7460"/>
            <a:gd name="adj2" fmla="val 1023374"/>
            <a:gd name="adj3" fmla="val 2798884"/>
            <a:gd name="adj4" fmla="val 9024489"/>
            <a:gd name="adj5" fmla="val 8703"/>
          </a:avLst>
        </a:prstGeom>
        <a:solidFill>
          <a:srgbClr val="B904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E37392-5920-C840-B570-25EE18B98DBB}">
      <dsp:nvSpPr>
        <dsp:cNvPr id="0" name=""/>
        <dsp:cNvSpPr/>
      </dsp:nvSpPr>
      <dsp:spPr>
        <a:xfrm>
          <a:off x="4703059" y="1059957"/>
          <a:ext cx="874597" cy="347798"/>
        </a:xfrm>
        <a:prstGeom prst="roundRect">
          <a:avLst>
            <a:gd name="adj" fmla="val 10000"/>
          </a:avLst>
        </a:prstGeom>
        <a:solidFill>
          <a:srgbClr val="B904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smtClean="0"/>
            <a:t>to Feb 2015</a:t>
          </a:r>
          <a:endParaRPr lang="en-US" sz="1400" b="1" kern="1200"/>
        </a:p>
      </dsp:txBody>
      <dsp:txXfrm>
        <a:off x="4713246" y="1070144"/>
        <a:ext cx="854223" cy="327424"/>
      </dsp:txXfrm>
    </dsp:sp>
    <dsp:sp modelId="{82EF3BA2-B983-B440-A289-D199D7AC96FD}">
      <dsp:nvSpPr>
        <dsp:cNvPr id="0" name=""/>
        <dsp:cNvSpPr/>
      </dsp:nvSpPr>
      <dsp:spPr>
        <a:xfrm>
          <a:off x="6258132" y="422326"/>
          <a:ext cx="983922" cy="811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B904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Report Drafting</a:t>
          </a:r>
          <a:endParaRPr lang="en-US" sz="1200" kern="1200"/>
        </a:p>
      </dsp:txBody>
      <dsp:txXfrm>
        <a:off x="6276808" y="614902"/>
        <a:ext cx="946570" cy="600278"/>
      </dsp:txXfrm>
    </dsp:sp>
    <dsp:sp modelId="{856CAA48-B091-2D49-9C3D-E41CF2917F03}">
      <dsp:nvSpPr>
        <dsp:cNvPr id="0" name=""/>
        <dsp:cNvSpPr/>
      </dsp:nvSpPr>
      <dsp:spPr>
        <a:xfrm>
          <a:off x="6646331" y="-344673"/>
          <a:ext cx="2041375" cy="2041375"/>
        </a:xfrm>
        <a:prstGeom prst="circularArrow">
          <a:avLst>
            <a:gd name="adj1" fmla="val 7000"/>
            <a:gd name="adj2" fmla="val 948584"/>
            <a:gd name="adj3" fmla="val 18875905"/>
            <a:gd name="adj4" fmla="val 12575511"/>
            <a:gd name="adj5" fmla="val 8167"/>
          </a:avLst>
        </a:prstGeom>
        <a:solidFill>
          <a:srgbClr val="B904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828AC2-4249-B34E-A786-9BCFC004A054}">
      <dsp:nvSpPr>
        <dsp:cNvPr id="0" name=""/>
        <dsp:cNvSpPr/>
      </dsp:nvSpPr>
      <dsp:spPr>
        <a:xfrm>
          <a:off x="6476781" y="248427"/>
          <a:ext cx="874597" cy="347798"/>
        </a:xfrm>
        <a:prstGeom prst="roundRect">
          <a:avLst>
            <a:gd name="adj" fmla="val 10000"/>
          </a:avLst>
        </a:prstGeom>
        <a:solidFill>
          <a:srgbClr val="B904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April 2015</a:t>
          </a:r>
          <a:endParaRPr lang="en-US" sz="1400" b="1" kern="1200" dirty="0"/>
        </a:p>
      </dsp:txBody>
      <dsp:txXfrm>
        <a:off x="6486968" y="258614"/>
        <a:ext cx="854223" cy="327424"/>
      </dsp:txXfrm>
    </dsp:sp>
    <dsp:sp modelId="{38EBAFBA-E0A7-B945-BE77-99804AA49A55}">
      <dsp:nvSpPr>
        <dsp:cNvPr id="0" name=""/>
        <dsp:cNvSpPr/>
      </dsp:nvSpPr>
      <dsp:spPr>
        <a:xfrm>
          <a:off x="8031855" y="422326"/>
          <a:ext cx="983922" cy="811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B904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Final report &amp; public launch</a:t>
          </a:r>
          <a:endParaRPr lang="en-US" sz="1200" kern="1200" dirty="0"/>
        </a:p>
      </dsp:txBody>
      <dsp:txXfrm>
        <a:off x="8050531" y="441002"/>
        <a:ext cx="946570" cy="600278"/>
      </dsp:txXfrm>
    </dsp:sp>
    <dsp:sp modelId="{651858AC-FBED-E34C-AA74-A6502728C531}">
      <dsp:nvSpPr>
        <dsp:cNvPr id="0" name=""/>
        <dsp:cNvSpPr/>
      </dsp:nvSpPr>
      <dsp:spPr>
        <a:xfrm>
          <a:off x="8250504" y="1059957"/>
          <a:ext cx="874597" cy="347798"/>
        </a:xfrm>
        <a:prstGeom prst="roundRect">
          <a:avLst>
            <a:gd name="adj" fmla="val 10000"/>
          </a:avLst>
        </a:prstGeom>
        <a:solidFill>
          <a:srgbClr val="B904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Mid-May 2015</a:t>
          </a:r>
          <a:endParaRPr lang="en-US" sz="1400" b="1" kern="1200" dirty="0"/>
        </a:p>
      </dsp:txBody>
      <dsp:txXfrm>
        <a:off x="8260691" y="1070144"/>
        <a:ext cx="854223" cy="327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441"/>
            <a:ext cx="5206153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6B3CFC1B-0E00-4C88-84C7-CCC0463C46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1421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A7CF3E8A-AC36-4158-A20A-83F1E024A815}" type="slidenum">
              <a:rPr lang="en-US" sz="1300" smtClean="0"/>
              <a:pPr/>
              <a:t>1</a:t>
            </a:fld>
            <a:endParaRPr lang="en-US" sz="1300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878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A820C4A-A7F1-4B88-97FD-103EF1BF5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5ECF9-1465-4EF3-B65A-1F170372943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2190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19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1FAC0-C71A-4374-BA6C-CC6F09EAD34A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C9CFB-5521-4678-B011-3614EFC0CBEB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A9A0B-050D-4155-853A-3F440EC7EC84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FDD07-E551-4080-834D-8DF4EAB96ACF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94576-B670-40AC-95FC-9F33BDCC6763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F379-0440-461B-BC01-BC2256C3CC41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7C72D-A64A-4C11-8384-EFC764D68778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8A129-6BC7-4DD3-9CC2-BFA88DDA8F08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DE998-2B83-40B8-8585-95F380756812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Powerpoint Presentation Banner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61063"/>
            <a:ext cx="91440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9" descr="Powerpoint Presentation T Banner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7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8763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2"/>
                </a:solidFill>
                <a:latin typeface="Arial Bold Italic" pitchFamily="1" charset="0"/>
                <a:ea typeface="+mn-ea"/>
              </a:defRPr>
            </a:lvl1pPr>
          </a:lstStyle>
          <a:p>
            <a:pPr>
              <a:defRPr/>
            </a:pPr>
            <a:fld id="{93A48D7A-90BD-4FC4-BA69-5234ABFB3132}" type="slidenum">
              <a:rPr lang="en-US"/>
              <a:pPr>
                <a:defRPr/>
              </a:pPr>
              <a:t>‹#›</a:t>
            </a:fld>
            <a:endParaRPr 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10" Type="http://schemas.openxmlformats.org/officeDocument/2006/relationships/image" Target="../media/image16.emf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Powerpoint Presentation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12"/>
          <p:cNvSpPr>
            <a:spLocks noGrp="1" noChangeArrowheads="1"/>
          </p:cNvSpPr>
          <p:nvPr>
            <p:ph type="ctrTitle"/>
          </p:nvPr>
        </p:nvSpPr>
        <p:spPr bwMode="white">
          <a:xfrm>
            <a:off x="179512" y="3140075"/>
            <a:ext cx="8784976" cy="1027113"/>
          </a:xfrm>
        </p:spPr>
        <p:txBody>
          <a:bodyPr/>
          <a:lstStyle/>
          <a:p>
            <a:pPr algn="r" eaLnBrk="1" hangingPunct="1"/>
            <a:r>
              <a:rPr lang="en-US" dirty="0" smtClean="0"/>
              <a:t>SCOA JULY 2015: </a:t>
            </a:r>
            <a:br>
              <a:rPr lang="en-US" dirty="0" smtClean="0"/>
            </a:br>
            <a:r>
              <a:rPr lang="en-US" dirty="0" smtClean="0"/>
              <a:t>The role of metropolitan municipalities</a:t>
            </a:r>
          </a:p>
        </p:txBody>
      </p:sp>
      <p:sp>
        <p:nvSpPr>
          <p:cNvPr id="13316" name="Rectangle 1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331640" y="4221088"/>
            <a:ext cx="7543800" cy="341313"/>
          </a:xfrm>
        </p:spPr>
        <p:txBody>
          <a:bodyPr/>
          <a:lstStyle/>
          <a:p>
            <a:pPr algn="r" eaLnBrk="1" hangingPunct="1"/>
            <a:r>
              <a:rPr lang="en-US" sz="1400" b="1" i="1" dirty="0" smtClean="0">
                <a:solidFill>
                  <a:schemeClr val="bg1"/>
                </a:solidFill>
              </a:rPr>
              <a:t>IGR</a:t>
            </a:r>
            <a:endParaRPr lang="en-US" sz="1400" i="1" dirty="0" smtClean="0">
              <a:solidFill>
                <a:schemeClr val="bg1"/>
              </a:solidFill>
            </a:endParaRPr>
          </a:p>
        </p:txBody>
      </p:sp>
      <p:sp>
        <p:nvSpPr>
          <p:cNvPr id="13317" name="Rectangle 14"/>
          <p:cNvSpPr>
            <a:spLocks noChangeArrowheads="1"/>
          </p:cNvSpPr>
          <p:nvPr/>
        </p:nvSpPr>
        <p:spPr bwMode="white">
          <a:xfrm>
            <a:off x="1447800" y="4941168"/>
            <a:ext cx="7696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spcBef>
                <a:spcPct val="20000"/>
              </a:spcBef>
            </a:pPr>
            <a:r>
              <a:rPr lang="en-US" sz="1000" b="1" dirty="0">
                <a:solidFill>
                  <a:schemeClr val="bg1"/>
                </a:solidFill>
                <a:ea typeface="Osaka"/>
                <a:cs typeface="Osaka"/>
              </a:rPr>
              <a:t>Presenter</a:t>
            </a:r>
            <a:r>
              <a:rPr lang="en-US" sz="1000" b="1" dirty="0" smtClean="0">
                <a:solidFill>
                  <a:schemeClr val="bg1"/>
                </a:solidFill>
                <a:ea typeface="Osaka"/>
                <a:cs typeface="Osaka"/>
              </a:rPr>
              <a:t>: Malijeng Ngqaleni   |    </a:t>
            </a:r>
            <a:r>
              <a:rPr lang="en-US" sz="1000" dirty="0" smtClean="0">
                <a:solidFill>
                  <a:schemeClr val="bg1"/>
                </a:solidFill>
                <a:ea typeface="Osaka"/>
                <a:cs typeface="Osaka"/>
              </a:rPr>
              <a:t>DDG: Intergovernmental Relations</a:t>
            </a:r>
            <a:r>
              <a:rPr lang="en-US" sz="1000" b="1" dirty="0" smtClean="0">
                <a:solidFill>
                  <a:schemeClr val="bg1"/>
                </a:solidFill>
                <a:ea typeface="Osaka"/>
                <a:cs typeface="Osaka"/>
              </a:rPr>
              <a:t>   </a:t>
            </a:r>
            <a:r>
              <a:rPr lang="en-US" sz="1000" b="1" dirty="0">
                <a:solidFill>
                  <a:schemeClr val="bg1"/>
                </a:solidFill>
                <a:ea typeface="Osaka"/>
                <a:cs typeface="Osaka"/>
              </a:rPr>
              <a:t>|  </a:t>
            </a:r>
            <a:r>
              <a:rPr lang="en-US" sz="1000" b="1" dirty="0" smtClean="0">
                <a:solidFill>
                  <a:schemeClr val="bg1"/>
                </a:solidFill>
                <a:ea typeface="Osaka"/>
                <a:cs typeface="Osaka"/>
              </a:rPr>
              <a:t>21 JULY 2015</a:t>
            </a:r>
            <a:endParaRPr lang="en-US" sz="1000" dirty="0">
              <a:solidFill>
                <a:schemeClr val="bg1"/>
              </a:solidFill>
              <a:ea typeface="Osaka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423959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96249B-682D-4BC8-9865-0DC07C618F7E}" type="slidenum">
              <a:rPr lang="en-US" smtClean="0"/>
              <a:pPr>
                <a:defRPr/>
              </a:pPr>
              <a:t>10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0" t="19758" r="14677" b="9612"/>
          <a:stretch/>
        </p:blipFill>
        <p:spPr bwMode="auto">
          <a:xfrm>
            <a:off x="-129" y="1128156"/>
            <a:ext cx="9168353" cy="5757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493" y="179929"/>
            <a:ext cx="9297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3000" dirty="0" smtClean="0">
                <a:solidFill>
                  <a:schemeClr val="bg1"/>
                </a:solidFill>
                <a:latin typeface="+mj-lt"/>
                <a:ea typeface="+mj-ea"/>
                <a:cs typeface="Osaka"/>
              </a:rPr>
              <a:t>Urban Hubs in &amp; around Gauteng</a:t>
            </a:r>
            <a:endParaRPr lang="en-ZA" sz="3000" dirty="0">
              <a:solidFill>
                <a:schemeClr val="bg1"/>
              </a:solidFill>
              <a:latin typeface="+mj-lt"/>
              <a:ea typeface="+mj-ea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421024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r>
              <a:rPr lang="en-US" dirty="0" smtClean="0"/>
              <a:t>Metro’s have all made adequate (though variable) progress with urban network planning via BEPPs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D1C54-B11C-4DAF-87B1-67A680A626DB}" type="slidenum">
              <a:rPr lang="en-US" smtClean="0"/>
              <a:pPr>
                <a:defRPr/>
              </a:pPr>
              <a:t>11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Picture 2" descr="nmb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4293096"/>
            <a:ext cx="2051720" cy="2173675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" r="607"/>
          <a:stretch>
            <a:fillRect/>
          </a:stretch>
        </p:blipFill>
        <p:spPr bwMode="auto">
          <a:xfrm>
            <a:off x="1979712" y="4653136"/>
            <a:ext cx="2718617" cy="167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4293096"/>
            <a:ext cx="1440160" cy="20162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3861048"/>
            <a:ext cx="171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Cape Town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124744"/>
            <a:ext cx="1125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Joburg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36096" y="3861048"/>
            <a:ext cx="868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NMB</a:t>
            </a:r>
            <a:endParaRPr lang="en-US" dirty="0"/>
          </a:p>
        </p:txBody>
      </p:sp>
      <p:pic>
        <p:nvPicPr>
          <p:cNvPr id="11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240" y="4581128"/>
            <a:ext cx="2249666" cy="1432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8168" y="1916832"/>
            <a:ext cx="2411760" cy="129274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308304" y="3861048"/>
            <a:ext cx="868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BCM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323528" y="1556792"/>
            <a:ext cx="1440159" cy="2376265"/>
            <a:chOff x="2344436" y="330200"/>
            <a:chExt cx="4316717" cy="6188273"/>
          </a:xfrm>
        </p:grpSpPr>
        <p:pic>
          <p:nvPicPr>
            <p:cNvPr id="15" name="Picture 6" descr="JSIP_Basemap_1-325,000.png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44436" y="330200"/>
              <a:ext cx="4172539" cy="618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" descr="CIPA Areas.png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6988" y="330200"/>
              <a:ext cx="4094165" cy="6188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Freeform 16"/>
            <p:cNvSpPr/>
            <p:nvPr/>
          </p:nvSpPr>
          <p:spPr bwMode="auto">
            <a:xfrm>
              <a:off x="4078288" y="3065463"/>
              <a:ext cx="987425" cy="511175"/>
            </a:xfrm>
            <a:custGeom>
              <a:avLst/>
              <a:gdLst>
                <a:gd name="connsiteX0" fmla="*/ 0 w 987552"/>
                <a:gd name="connsiteY0" fmla="*/ 448888 h 512064"/>
                <a:gd name="connsiteX1" fmla="*/ 73152 w 987552"/>
                <a:gd name="connsiteY1" fmla="*/ 349135 h 512064"/>
                <a:gd name="connsiteX2" fmla="*/ 146304 w 987552"/>
                <a:gd name="connsiteY2" fmla="*/ 305909 h 512064"/>
                <a:gd name="connsiteX3" fmla="*/ 189531 w 987552"/>
                <a:gd name="connsiteY3" fmla="*/ 239407 h 512064"/>
                <a:gd name="connsiteX4" fmla="*/ 249382 w 987552"/>
                <a:gd name="connsiteY4" fmla="*/ 116379 h 512064"/>
                <a:gd name="connsiteX5" fmla="*/ 392361 w 987552"/>
                <a:gd name="connsiteY5" fmla="*/ 53202 h 512064"/>
                <a:gd name="connsiteX6" fmla="*/ 445563 w 987552"/>
                <a:gd name="connsiteY6" fmla="*/ 69827 h 512064"/>
                <a:gd name="connsiteX7" fmla="*/ 571916 w 987552"/>
                <a:gd name="connsiteY7" fmla="*/ 0 h 512064"/>
                <a:gd name="connsiteX8" fmla="*/ 724870 w 987552"/>
                <a:gd name="connsiteY8" fmla="*/ 23276 h 512064"/>
                <a:gd name="connsiteX9" fmla="*/ 764771 w 987552"/>
                <a:gd name="connsiteY9" fmla="*/ 9976 h 512064"/>
                <a:gd name="connsiteX10" fmla="*/ 987552 w 987552"/>
                <a:gd name="connsiteY10" fmla="*/ 46552 h 512064"/>
                <a:gd name="connsiteX11" fmla="*/ 967602 w 987552"/>
                <a:gd name="connsiteY11" fmla="*/ 109728 h 512064"/>
                <a:gd name="connsiteX12" fmla="*/ 827948 w 987552"/>
                <a:gd name="connsiteY12" fmla="*/ 146304 h 512064"/>
                <a:gd name="connsiteX13" fmla="*/ 701595 w 987552"/>
                <a:gd name="connsiteY13" fmla="*/ 142979 h 512064"/>
                <a:gd name="connsiteX14" fmla="*/ 684969 w 987552"/>
                <a:gd name="connsiteY14" fmla="*/ 192856 h 512064"/>
                <a:gd name="connsiteX15" fmla="*/ 568591 w 987552"/>
                <a:gd name="connsiteY15" fmla="*/ 169580 h 512064"/>
                <a:gd name="connsiteX16" fmla="*/ 478814 w 987552"/>
                <a:gd name="connsiteY16" fmla="*/ 242732 h 512064"/>
                <a:gd name="connsiteX17" fmla="*/ 385711 w 987552"/>
                <a:gd name="connsiteY17" fmla="*/ 242732 h 512064"/>
                <a:gd name="connsiteX18" fmla="*/ 246057 w 987552"/>
                <a:gd name="connsiteY18" fmla="*/ 472163 h 512064"/>
                <a:gd name="connsiteX19" fmla="*/ 86453 w 987552"/>
                <a:gd name="connsiteY19" fmla="*/ 512064 h 512064"/>
                <a:gd name="connsiteX20" fmla="*/ 0 w 987552"/>
                <a:gd name="connsiteY20" fmla="*/ 448888 h 51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87552" h="512064">
                  <a:moveTo>
                    <a:pt x="0" y="448888"/>
                  </a:moveTo>
                  <a:lnTo>
                    <a:pt x="73152" y="349135"/>
                  </a:lnTo>
                  <a:lnTo>
                    <a:pt x="146304" y="305909"/>
                  </a:lnTo>
                  <a:lnTo>
                    <a:pt x="189531" y="239407"/>
                  </a:lnTo>
                  <a:lnTo>
                    <a:pt x="249382" y="116379"/>
                  </a:lnTo>
                  <a:lnTo>
                    <a:pt x="392361" y="53202"/>
                  </a:lnTo>
                  <a:lnTo>
                    <a:pt x="445563" y="69827"/>
                  </a:lnTo>
                  <a:lnTo>
                    <a:pt x="571916" y="0"/>
                  </a:lnTo>
                  <a:lnTo>
                    <a:pt x="724870" y="23276"/>
                  </a:lnTo>
                  <a:lnTo>
                    <a:pt x="764771" y="9976"/>
                  </a:lnTo>
                  <a:lnTo>
                    <a:pt x="987552" y="46552"/>
                  </a:lnTo>
                  <a:lnTo>
                    <a:pt x="967602" y="109728"/>
                  </a:lnTo>
                  <a:lnTo>
                    <a:pt x="827948" y="146304"/>
                  </a:lnTo>
                  <a:lnTo>
                    <a:pt x="701595" y="142979"/>
                  </a:lnTo>
                  <a:lnTo>
                    <a:pt x="684969" y="192856"/>
                  </a:lnTo>
                  <a:lnTo>
                    <a:pt x="568591" y="169580"/>
                  </a:lnTo>
                  <a:lnTo>
                    <a:pt x="478814" y="242732"/>
                  </a:lnTo>
                  <a:lnTo>
                    <a:pt x="385711" y="242732"/>
                  </a:lnTo>
                  <a:lnTo>
                    <a:pt x="246057" y="472163"/>
                  </a:lnTo>
                  <a:lnTo>
                    <a:pt x="86453" y="512064"/>
                  </a:lnTo>
                  <a:lnTo>
                    <a:pt x="0" y="448888"/>
                  </a:lnTo>
                  <a:close/>
                </a:path>
              </a:pathLst>
            </a:custGeom>
            <a:solidFill>
              <a:srgbClr val="FF0000"/>
            </a:solidFill>
            <a:ln w="25400" cap="flat" cmpd="sng" algn="ctr">
              <a:solidFill>
                <a:srgbClr val="000000">
                  <a:lumMod val="95000"/>
                  <a:lumOff val="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prstClr val="white"/>
                </a:solidFill>
                <a:latin typeface="Gill Sans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5065713" y="2478088"/>
              <a:ext cx="458787" cy="674687"/>
            </a:xfrm>
            <a:custGeom>
              <a:avLst/>
              <a:gdLst>
                <a:gd name="connsiteX0" fmla="*/ 0 w 458862"/>
                <a:gd name="connsiteY0" fmla="*/ 591866 h 674993"/>
                <a:gd name="connsiteX1" fmla="*/ 312558 w 458862"/>
                <a:gd name="connsiteY1" fmla="*/ 418961 h 674993"/>
                <a:gd name="connsiteX2" fmla="*/ 285958 w 458862"/>
                <a:gd name="connsiteY2" fmla="*/ 69827 h 674993"/>
                <a:gd name="connsiteX3" fmla="*/ 322534 w 458862"/>
                <a:gd name="connsiteY3" fmla="*/ 0 h 674993"/>
                <a:gd name="connsiteX4" fmla="*/ 458862 w 458862"/>
                <a:gd name="connsiteY4" fmla="*/ 149629 h 674993"/>
                <a:gd name="connsiteX5" fmla="*/ 455537 w 458862"/>
                <a:gd name="connsiteY5" fmla="*/ 518714 h 674993"/>
                <a:gd name="connsiteX6" fmla="*/ 6650 w 458862"/>
                <a:gd name="connsiteY6" fmla="*/ 674993 h 674993"/>
                <a:gd name="connsiteX7" fmla="*/ 0 w 458862"/>
                <a:gd name="connsiteY7" fmla="*/ 591866 h 67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62" h="674993">
                  <a:moveTo>
                    <a:pt x="0" y="591866"/>
                  </a:moveTo>
                  <a:lnTo>
                    <a:pt x="312558" y="418961"/>
                  </a:lnTo>
                  <a:lnTo>
                    <a:pt x="285958" y="69827"/>
                  </a:lnTo>
                  <a:lnTo>
                    <a:pt x="322534" y="0"/>
                  </a:lnTo>
                  <a:lnTo>
                    <a:pt x="458862" y="149629"/>
                  </a:lnTo>
                  <a:cubicBezTo>
                    <a:pt x="457754" y="272657"/>
                    <a:pt x="456645" y="395686"/>
                    <a:pt x="455537" y="518714"/>
                  </a:cubicBezTo>
                  <a:lnTo>
                    <a:pt x="6650" y="674993"/>
                  </a:lnTo>
                  <a:lnTo>
                    <a:pt x="0" y="591866"/>
                  </a:lnTo>
                  <a:close/>
                </a:path>
              </a:pathLst>
            </a:custGeom>
            <a:solidFill>
              <a:srgbClr val="FF0000"/>
            </a:solidFill>
            <a:ln w="25400" cap="flat" cmpd="sng" algn="ctr">
              <a:solidFill>
                <a:srgbClr val="000000">
                  <a:lumMod val="95000"/>
                  <a:lumOff val="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prstClr val="white"/>
                </a:solidFill>
                <a:latin typeface="Gill San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132138" y="3363913"/>
              <a:ext cx="1182687" cy="1168400"/>
            </a:xfrm>
            <a:custGeom>
              <a:avLst/>
              <a:gdLst>
                <a:gd name="T0" fmla="*/ 903389 w 1181686"/>
                <a:gd name="T1" fmla="*/ 98738 h 1167618"/>
                <a:gd name="T2" fmla="*/ 649312 w 1181686"/>
                <a:gd name="T3" fmla="*/ 0 h 1167618"/>
                <a:gd name="T4" fmla="*/ 465811 w 1181686"/>
                <a:gd name="T5" fmla="*/ 0 h 1167618"/>
                <a:gd name="T6" fmla="*/ 367002 w 1181686"/>
                <a:gd name="T7" fmla="*/ 42315 h 1167618"/>
                <a:gd name="T8" fmla="*/ 367002 w 1181686"/>
                <a:gd name="T9" fmla="*/ 141053 h 1167618"/>
                <a:gd name="T10" fmla="*/ 381118 w 1181686"/>
                <a:gd name="T11" fmla="*/ 183371 h 1167618"/>
                <a:gd name="T12" fmla="*/ 310540 w 1181686"/>
                <a:gd name="T13" fmla="*/ 211581 h 1167618"/>
                <a:gd name="T14" fmla="*/ 239963 w 1181686"/>
                <a:gd name="T15" fmla="*/ 253898 h 1167618"/>
                <a:gd name="T16" fmla="*/ 225847 w 1181686"/>
                <a:gd name="T17" fmla="*/ 324425 h 1167618"/>
                <a:gd name="T18" fmla="*/ 225847 w 1181686"/>
                <a:gd name="T19" fmla="*/ 409057 h 1167618"/>
                <a:gd name="T20" fmla="*/ 169385 w 1181686"/>
                <a:gd name="T21" fmla="*/ 451373 h 1167618"/>
                <a:gd name="T22" fmla="*/ 155270 w 1181686"/>
                <a:gd name="T23" fmla="*/ 507795 h 1167618"/>
                <a:gd name="T24" fmla="*/ 155270 w 1181686"/>
                <a:gd name="T25" fmla="*/ 578322 h 1167618"/>
                <a:gd name="T26" fmla="*/ 197616 w 1181686"/>
                <a:gd name="T27" fmla="*/ 606532 h 1167618"/>
                <a:gd name="T28" fmla="*/ 268194 w 1181686"/>
                <a:gd name="T29" fmla="*/ 620638 h 1167618"/>
                <a:gd name="T30" fmla="*/ 268194 w 1181686"/>
                <a:gd name="T31" fmla="*/ 662954 h 1167618"/>
                <a:gd name="T32" fmla="*/ 169385 w 1181686"/>
                <a:gd name="T33" fmla="*/ 733482 h 1167618"/>
                <a:gd name="T34" fmla="*/ 141154 w 1181686"/>
                <a:gd name="T35" fmla="*/ 804008 h 1167618"/>
                <a:gd name="T36" fmla="*/ 141154 w 1181686"/>
                <a:gd name="T37" fmla="*/ 846324 h 1167618"/>
                <a:gd name="T38" fmla="*/ 84694 w 1181686"/>
                <a:gd name="T39" fmla="*/ 945063 h 1167618"/>
                <a:gd name="T40" fmla="*/ 84694 w 1181686"/>
                <a:gd name="T41" fmla="*/ 1015590 h 1167618"/>
                <a:gd name="T42" fmla="*/ 0 w 1181686"/>
                <a:gd name="T43" fmla="*/ 987379 h 1167618"/>
                <a:gd name="T44" fmla="*/ 14116 w 1181686"/>
                <a:gd name="T45" fmla="*/ 1156644 h 1167618"/>
                <a:gd name="T46" fmla="*/ 112925 w 1181686"/>
                <a:gd name="T47" fmla="*/ 1170750 h 1167618"/>
                <a:gd name="T48" fmla="*/ 197616 w 1181686"/>
                <a:gd name="T49" fmla="*/ 1170750 h 1167618"/>
                <a:gd name="T50" fmla="*/ 225847 w 1181686"/>
                <a:gd name="T51" fmla="*/ 1072011 h 1167618"/>
                <a:gd name="T52" fmla="*/ 268194 w 1181686"/>
                <a:gd name="T53" fmla="*/ 1043801 h 1167618"/>
                <a:gd name="T54" fmla="*/ 282310 w 1181686"/>
                <a:gd name="T55" fmla="*/ 1001484 h 1167618"/>
                <a:gd name="T56" fmla="*/ 296426 w 1181686"/>
                <a:gd name="T57" fmla="*/ 902746 h 1167618"/>
                <a:gd name="T58" fmla="*/ 352886 w 1181686"/>
                <a:gd name="T59" fmla="*/ 846324 h 1167618"/>
                <a:gd name="T60" fmla="*/ 352886 w 1181686"/>
                <a:gd name="T61" fmla="*/ 846324 h 1167618"/>
                <a:gd name="T62" fmla="*/ 508157 w 1181686"/>
                <a:gd name="T63" fmla="*/ 860430 h 1167618"/>
                <a:gd name="T64" fmla="*/ 522272 w 1181686"/>
                <a:gd name="T65" fmla="*/ 818114 h 1167618"/>
                <a:gd name="T66" fmla="*/ 508157 w 1181686"/>
                <a:gd name="T67" fmla="*/ 747586 h 1167618"/>
                <a:gd name="T68" fmla="*/ 494041 w 1181686"/>
                <a:gd name="T69" fmla="*/ 719376 h 1167618"/>
                <a:gd name="T70" fmla="*/ 522272 w 1181686"/>
                <a:gd name="T71" fmla="*/ 691166 h 1167618"/>
                <a:gd name="T72" fmla="*/ 592849 w 1181686"/>
                <a:gd name="T73" fmla="*/ 705270 h 1167618"/>
                <a:gd name="T74" fmla="*/ 663428 w 1181686"/>
                <a:gd name="T75" fmla="*/ 705270 h 1167618"/>
                <a:gd name="T76" fmla="*/ 663428 w 1181686"/>
                <a:gd name="T77" fmla="*/ 648849 h 1167618"/>
                <a:gd name="T78" fmla="*/ 677543 w 1181686"/>
                <a:gd name="T79" fmla="*/ 606532 h 1167618"/>
                <a:gd name="T80" fmla="*/ 762236 w 1181686"/>
                <a:gd name="T81" fmla="*/ 606532 h 1167618"/>
                <a:gd name="T82" fmla="*/ 804583 w 1181686"/>
                <a:gd name="T83" fmla="*/ 592428 h 1167618"/>
                <a:gd name="T84" fmla="*/ 889275 w 1181686"/>
                <a:gd name="T85" fmla="*/ 578322 h 1167618"/>
                <a:gd name="T86" fmla="*/ 988083 w 1181686"/>
                <a:gd name="T87" fmla="*/ 592428 h 1167618"/>
                <a:gd name="T88" fmla="*/ 1044544 w 1181686"/>
                <a:gd name="T89" fmla="*/ 592428 h 1167618"/>
                <a:gd name="T90" fmla="*/ 1101006 w 1181686"/>
                <a:gd name="T91" fmla="*/ 578322 h 1167618"/>
                <a:gd name="T92" fmla="*/ 1157469 w 1181686"/>
                <a:gd name="T93" fmla="*/ 380846 h 1167618"/>
                <a:gd name="T94" fmla="*/ 1185700 w 1181686"/>
                <a:gd name="T95" fmla="*/ 338529 h 1167618"/>
                <a:gd name="T96" fmla="*/ 1171585 w 1181686"/>
                <a:gd name="T97" fmla="*/ 282109 h 1167618"/>
                <a:gd name="T98" fmla="*/ 1101006 w 1181686"/>
                <a:gd name="T99" fmla="*/ 253898 h 1167618"/>
                <a:gd name="T100" fmla="*/ 1030430 w 1181686"/>
                <a:gd name="T101" fmla="*/ 197475 h 1167618"/>
                <a:gd name="T102" fmla="*/ 903389 w 1181686"/>
                <a:gd name="T103" fmla="*/ 98738 h 116761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181686" h="1167618">
                  <a:moveTo>
                    <a:pt x="900332" y="98474"/>
                  </a:moveTo>
                  <a:lnTo>
                    <a:pt x="647114" y="0"/>
                  </a:lnTo>
                  <a:lnTo>
                    <a:pt x="464234" y="0"/>
                  </a:lnTo>
                  <a:lnTo>
                    <a:pt x="365760" y="42203"/>
                  </a:lnTo>
                  <a:lnTo>
                    <a:pt x="365760" y="140677"/>
                  </a:lnTo>
                  <a:lnTo>
                    <a:pt x="379828" y="182880"/>
                  </a:lnTo>
                  <a:lnTo>
                    <a:pt x="309489" y="211015"/>
                  </a:lnTo>
                  <a:lnTo>
                    <a:pt x="239151" y="253218"/>
                  </a:lnTo>
                  <a:lnTo>
                    <a:pt x="225083" y="323557"/>
                  </a:lnTo>
                  <a:lnTo>
                    <a:pt x="225083" y="407963"/>
                  </a:lnTo>
                  <a:lnTo>
                    <a:pt x="168812" y="450166"/>
                  </a:lnTo>
                  <a:lnTo>
                    <a:pt x="154745" y="506437"/>
                  </a:lnTo>
                  <a:lnTo>
                    <a:pt x="154745" y="576775"/>
                  </a:lnTo>
                  <a:lnTo>
                    <a:pt x="196948" y="604910"/>
                  </a:lnTo>
                  <a:lnTo>
                    <a:pt x="267286" y="618978"/>
                  </a:lnTo>
                  <a:lnTo>
                    <a:pt x="267286" y="661181"/>
                  </a:lnTo>
                  <a:lnTo>
                    <a:pt x="168812" y="731520"/>
                  </a:lnTo>
                  <a:lnTo>
                    <a:pt x="140677" y="801858"/>
                  </a:lnTo>
                  <a:lnTo>
                    <a:pt x="140677" y="844061"/>
                  </a:lnTo>
                  <a:lnTo>
                    <a:pt x="84406" y="942535"/>
                  </a:lnTo>
                  <a:lnTo>
                    <a:pt x="84406" y="1012874"/>
                  </a:lnTo>
                  <a:lnTo>
                    <a:pt x="0" y="984738"/>
                  </a:lnTo>
                  <a:lnTo>
                    <a:pt x="14068" y="1153550"/>
                  </a:lnTo>
                  <a:lnTo>
                    <a:pt x="112542" y="1167618"/>
                  </a:lnTo>
                  <a:lnTo>
                    <a:pt x="196948" y="1167618"/>
                  </a:lnTo>
                  <a:lnTo>
                    <a:pt x="225083" y="1069144"/>
                  </a:lnTo>
                  <a:lnTo>
                    <a:pt x="267286" y="1041009"/>
                  </a:lnTo>
                  <a:lnTo>
                    <a:pt x="281354" y="998806"/>
                  </a:lnTo>
                  <a:lnTo>
                    <a:pt x="295422" y="900332"/>
                  </a:lnTo>
                  <a:lnTo>
                    <a:pt x="351692" y="844061"/>
                  </a:lnTo>
                  <a:lnTo>
                    <a:pt x="506437" y="858129"/>
                  </a:lnTo>
                  <a:lnTo>
                    <a:pt x="520505" y="815926"/>
                  </a:lnTo>
                  <a:lnTo>
                    <a:pt x="506437" y="745587"/>
                  </a:lnTo>
                  <a:lnTo>
                    <a:pt x="492369" y="717452"/>
                  </a:lnTo>
                  <a:lnTo>
                    <a:pt x="520505" y="689317"/>
                  </a:lnTo>
                  <a:lnTo>
                    <a:pt x="590843" y="703384"/>
                  </a:lnTo>
                  <a:lnTo>
                    <a:pt x="661182" y="703384"/>
                  </a:lnTo>
                  <a:lnTo>
                    <a:pt x="661182" y="647114"/>
                  </a:lnTo>
                  <a:lnTo>
                    <a:pt x="675249" y="604910"/>
                  </a:lnTo>
                  <a:lnTo>
                    <a:pt x="759656" y="604910"/>
                  </a:lnTo>
                  <a:lnTo>
                    <a:pt x="801859" y="590843"/>
                  </a:lnTo>
                  <a:lnTo>
                    <a:pt x="886265" y="576775"/>
                  </a:lnTo>
                  <a:lnTo>
                    <a:pt x="984739" y="590843"/>
                  </a:lnTo>
                  <a:lnTo>
                    <a:pt x="1041009" y="590843"/>
                  </a:lnTo>
                  <a:lnTo>
                    <a:pt x="1097280" y="576775"/>
                  </a:lnTo>
                  <a:lnTo>
                    <a:pt x="1153551" y="379827"/>
                  </a:lnTo>
                  <a:lnTo>
                    <a:pt x="1181686" y="337624"/>
                  </a:lnTo>
                  <a:lnTo>
                    <a:pt x="1167619" y="281354"/>
                  </a:lnTo>
                  <a:lnTo>
                    <a:pt x="1097280" y="253218"/>
                  </a:lnTo>
                  <a:lnTo>
                    <a:pt x="1026942" y="196947"/>
                  </a:lnTo>
                  <a:lnTo>
                    <a:pt x="900332" y="98474"/>
                  </a:lnTo>
                  <a:close/>
                </a:path>
              </a:pathLst>
            </a:custGeom>
            <a:solidFill>
              <a:srgbClr val="FF0000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ZA" sz="1800" kern="0">
                <a:solidFill>
                  <a:srgbClr val="000000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749800" y="3081338"/>
              <a:ext cx="774700" cy="423862"/>
            </a:xfrm>
            <a:custGeom>
              <a:avLst/>
              <a:gdLst>
                <a:gd name="T0" fmla="*/ 590361 w 775411"/>
                <a:gd name="T1" fmla="*/ 0 h 424281"/>
                <a:gd name="T2" fmla="*/ 160345 w 775411"/>
                <a:gd name="T3" fmla="*/ 145728 h 424281"/>
                <a:gd name="T4" fmla="*/ 29153 w 775411"/>
                <a:gd name="T5" fmla="*/ 138440 h 424281"/>
                <a:gd name="T6" fmla="*/ 0 w 775411"/>
                <a:gd name="T7" fmla="*/ 189447 h 424281"/>
                <a:gd name="T8" fmla="*/ 29153 w 775411"/>
                <a:gd name="T9" fmla="*/ 269597 h 424281"/>
                <a:gd name="T10" fmla="*/ 51018 w 775411"/>
                <a:gd name="T11" fmla="*/ 306029 h 424281"/>
                <a:gd name="T12" fmla="*/ 58306 w 775411"/>
                <a:gd name="T13" fmla="*/ 349747 h 424281"/>
                <a:gd name="T14" fmla="*/ 43731 w 775411"/>
                <a:gd name="T15" fmla="*/ 371607 h 424281"/>
                <a:gd name="T16" fmla="*/ 65597 w 775411"/>
                <a:gd name="T17" fmla="*/ 422611 h 424281"/>
                <a:gd name="T18" fmla="*/ 123902 w 775411"/>
                <a:gd name="T19" fmla="*/ 422611 h 424281"/>
                <a:gd name="T20" fmla="*/ 721553 w 775411"/>
                <a:gd name="T21" fmla="*/ 422611 h 424281"/>
                <a:gd name="T22" fmla="*/ 772571 w 775411"/>
                <a:gd name="T23" fmla="*/ 364321 h 424281"/>
                <a:gd name="T24" fmla="*/ 772571 w 775411"/>
                <a:gd name="T25" fmla="*/ 276883 h 424281"/>
                <a:gd name="T26" fmla="*/ 714264 w 775411"/>
                <a:gd name="T27" fmla="*/ 225879 h 424281"/>
                <a:gd name="T28" fmla="*/ 619514 w 775411"/>
                <a:gd name="T29" fmla="*/ 233165 h 424281"/>
                <a:gd name="T30" fmla="*/ 619514 w 775411"/>
                <a:gd name="T31" fmla="*/ 182160 h 424281"/>
                <a:gd name="T32" fmla="*/ 612227 w 775411"/>
                <a:gd name="T33" fmla="*/ 131155 h 424281"/>
                <a:gd name="T34" fmla="*/ 597648 w 775411"/>
                <a:gd name="T35" fmla="*/ 102008 h 424281"/>
                <a:gd name="T36" fmla="*/ 590361 w 775411"/>
                <a:gd name="T37" fmla="*/ 0 h 4242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75411" h="424281">
                  <a:moveTo>
                    <a:pt x="592531" y="0"/>
                  </a:moveTo>
                  <a:lnTo>
                    <a:pt x="160934" y="146304"/>
                  </a:lnTo>
                  <a:lnTo>
                    <a:pt x="29261" y="138988"/>
                  </a:lnTo>
                  <a:lnTo>
                    <a:pt x="0" y="190195"/>
                  </a:lnTo>
                  <a:lnTo>
                    <a:pt x="29261" y="270662"/>
                  </a:lnTo>
                  <a:lnTo>
                    <a:pt x="51206" y="307238"/>
                  </a:lnTo>
                  <a:lnTo>
                    <a:pt x="58522" y="351129"/>
                  </a:lnTo>
                  <a:lnTo>
                    <a:pt x="43891" y="373075"/>
                  </a:lnTo>
                  <a:lnTo>
                    <a:pt x="65837" y="424281"/>
                  </a:lnTo>
                  <a:lnTo>
                    <a:pt x="124358" y="424281"/>
                  </a:lnTo>
                  <a:lnTo>
                    <a:pt x="724205" y="424281"/>
                  </a:lnTo>
                  <a:lnTo>
                    <a:pt x="775411" y="365760"/>
                  </a:lnTo>
                  <a:lnTo>
                    <a:pt x="775411" y="277977"/>
                  </a:lnTo>
                  <a:lnTo>
                    <a:pt x="716890" y="226771"/>
                  </a:lnTo>
                  <a:lnTo>
                    <a:pt x="621792" y="234086"/>
                  </a:lnTo>
                  <a:lnTo>
                    <a:pt x="621792" y="182880"/>
                  </a:lnTo>
                  <a:lnTo>
                    <a:pt x="614477" y="131673"/>
                  </a:lnTo>
                  <a:lnTo>
                    <a:pt x="599846" y="102412"/>
                  </a:lnTo>
                  <a:lnTo>
                    <a:pt x="592531" y="0"/>
                  </a:lnTo>
                  <a:close/>
                </a:path>
              </a:pathLst>
            </a:custGeom>
            <a:solidFill>
              <a:srgbClr val="FF0000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ZA" sz="1800" ker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397375" y="3505200"/>
              <a:ext cx="1335088" cy="563563"/>
            </a:xfrm>
            <a:custGeom>
              <a:avLst/>
              <a:gdLst>
                <a:gd name="connsiteX0" fmla="*/ 588396 w 1335819"/>
                <a:gd name="connsiteY0" fmla="*/ 0 h 564543"/>
                <a:gd name="connsiteX1" fmla="*/ 596347 w 1335819"/>
                <a:gd name="connsiteY1" fmla="*/ 111319 h 564543"/>
                <a:gd name="connsiteX2" fmla="*/ 556591 w 1335819"/>
                <a:gd name="connsiteY2" fmla="*/ 151075 h 564543"/>
                <a:gd name="connsiteX3" fmla="*/ 540688 w 1335819"/>
                <a:gd name="connsiteY3" fmla="*/ 333955 h 564543"/>
                <a:gd name="connsiteX4" fmla="*/ 429370 w 1335819"/>
                <a:gd name="connsiteY4" fmla="*/ 286247 h 564543"/>
                <a:gd name="connsiteX5" fmla="*/ 135172 w 1335819"/>
                <a:gd name="connsiteY5" fmla="*/ 310101 h 564543"/>
                <a:gd name="connsiteX6" fmla="*/ 87464 w 1335819"/>
                <a:gd name="connsiteY6" fmla="*/ 357809 h 564543"/>
                <a:gd name="connsiteX7" fmla="*/ 0 w 1335819"/>
                <a:gd name="connsiteY7" fmla="*/ 357809 h 564543"/>
                <a:gd name="connsiteX8" fmla="*/ 7951 w 1335819"/>
                <a:gd name="connsiteY8" fmla="*/ 516835 h 564543"/>
                <a:gd name="connsiteX9" fmla="*/ 103366 w 1335819"/>
                <a:gd name="connsiteY9" fmla="*/ 564543 h 564543"/>
                <a:gd name="connsiteX10" fmla="*/ 230587 w 1335819"/>
                <a:gd name="connsiteY10" fmla="*/ 477079 h 564543"/>
                <a:gd name="connsiteX11" fmla="*/ 373711 w 1335819"/>
                <a:gd name="connsiteY11" fmla="*/ 461176 h 564543"/>
                <a:gd name="connsiteX12" fmla="*/ 508883 w 1335819"/>
                <a:gd name="connsiteY12" fmla="*/ 532738 h 564543"/>
                <a:gd name="connsiteX13" fmla="*/ 667909 w 1335819"/>
                <a:gd name="connsiteY13" fmla="*/ 477079 h 564543"/>
                <a:gd name="connsiteX14" fmla="*/ 787179 w 1335819"/>
                <a:gd name="connsiteY14" fmla="*/ 437322 h 564543"/>
                <a:gd name="connsiteX15" fmla="*/ 970059 w 1335819"/>
                <a:gd name="connsiteY15" fmla="*/ 461176 h 564543"/>
                <a:gd name="connsiteX16" fmla="*/ 1129085 w 1335819"/>
                <a:gd name="connsiteY16" fmla="*/ 429371 h 564543"/>
                <a:gd name="connsiteX17" fmla="*/ 1216549 w 1335819"/>
                <a:gd name="connsiteY17" fmla="*/ 397565 h 564543"/>
                <a:gd name="connsiteX18" fmla="*/ 1296062 w 1335819"/>
                <a:gd name="connsiteY18" fmla="*/ 397565 h 564543"/>
                <a:gd name="connsiteX19" fmla="*/ 1335819 w 1335819"/>
                <a:gd name="connsiteY19" fmla="*/ 326004 h 564543"/>
                <a:gd name="connsiteX20" fmla="*/ 1280160 w 1335819"/>
                <a:gd name="connsiteY20" fmla="*/ 238539 h 564543"/>
                <a:gd name="connsiteX21" fmla="*/ 1216549 w 1335819"/>
                <a:gd name="connsiteY21" fmla="*/ 214685 h 564543"/>
                <a:gd name="connsiteX22" fmla="*/ 1113182 w 1335819"/>
                <a:gd name="connsiteY22" fmla="*/ 262393 h 564543"/>
                <a:gd name="connsiteX23" fmla="*/ 938253 w 1335819"/>
                <a:gd name="connsiteY23" fmla="*/ 286247 h 564543"/>
                <a:gd name="connsiteX24" fmla="*/ 771276 w 1335819"/>
                <a:gd name="connsiteY24" fmla="*/ 270345 h 564543"/>
                <a:gd name="connsiteX25" fmla="*/ 739471 w 1335819"/>
                <a:gd name="connsiteY25" fmla="*/ 254442 h 564543"/>
                <a:gd name="connsiteX26" fmla="*/ 739471 w 1335819"/>
                <a:gd name="connsiteY26" fmla="*/ 166978 h 564543"/>
                <a:gd name="connsiteX27" fmla="*/ 763325 w 1335819"/>
                <a:gd name="connsiteY27" fmla="*/ 103367 h 564543"/>
                <a:gd name="connsiteX28" fmla="*/ 747422 w 1335819"/>
                <a:gd name="connsiteY28" fmla="*/ 7952 h 564543"/>
                <a:gd name="connsiteX29" fmla="*/ 588396 w 1335819"/>
                <a:gd name="connsiteY29" fmla="*/ 0 h 56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35819" h="564543">
                  <a:moveTo>
                    <a:pt x="588396" y="0"/>
                  </a:moveTo>
                  <a:lnTo>
                    <a:pt x="596347" y="111319"/>
                  </a:lnTo>
                  <a:lnTo>
                    <a:pt x="556591" y="151075"/>
                  </a:lnTo>
                  <a:lnTo>
                    <a:pt x="540688" y="333955"/>
                  </a:lnTo>
                  <a:lnTo>
                    <a:pt x="429370" y="286247"/>
                  </a:lnTo>
                  <a:lnTo>
                    <a:pt x="135172" y="310101"/>
                  </a:lnTo>
                  <a:lnTo>
                    <a:pt x="87464" y="357809"/>
                  </a:lnTo>
                  <a:lnTo>
                    <a:pt x="0" y="357809"/>
                  </a:lnTo>
                  <a:lnTo>
                    <a:pt x="7951" y="516835"/>
                  </a:lnTo>
                  <a:lnTo>
                    <a:pt x="103366" y="564543"/>
                  </a:lnTo>
                  <a:lnTo>
                    <a:pt x="230587" y="477079"/>
                  </a:lnTo>
                  <a:lnTo>
                    <a:pt x="373711" y="461176"/>
                  </a:lnTo>
                  <a:lnTo>
                    <a:pt x="508883" y="532738"/>
                  </a:lnTo>
                  <a:lnTo>
                    <a:pt x="667909" y="477079"/>
                  </a:lnTo>
                  <a:lnTo>
                    <a:pt x="787179" y="437322"/>
                  </a:lnTo>
                  <a:lnTo>
                    <a:pt x="970059" y="461176"/>
                  </a:lnTo>
                  <a:lnTo>
                    <a:pt x="1129085" y="429371"/>
                  </a:lnTo>
                  <a:lnTo>
                    <a:pt x="1216549" y="397565"/>
                  </a:lnTo>
                  <a:lnTo>
                    <a:pt x="1296062" y="397565"/>
                  </a:lnTo>
                  <a:lnTo>
                    <a:pt x="1335819" y="326004"/>
                  </a:lnTo>
                  <a:lnTo>
                    <a:pt x="1280160" y="238539"/>
                  </a:lnTo>
                  <a:lnTo>
                    <a:pt x="1216549" y="214685"/>
                  </a:lnTo>
                  <a:lnTo>
                    <a:pt x="1113182" y="262393"/>
                  </a:lnTo>
                  <a:lnTo>
                    <a:pt x="938253" y="286247"/>
                  </a:lnTo>
                  <a:lnTo>
                    <a:pt x="771276" y="270345"/>
                  </a:lnTo>
                  <a:lnTo>
                    <a:pt x="739471" y="254442"/>
                  </a:lnTo>
                  <a:lnTo>
                    <a:pt x="739471" y="166978"/>
                  </a:lnTo>
                  <a:lnTo>
                    <a:pt x="763325" y="103367"/>
                  </a:lnTo>
                  <a:lnTo>
                    <a:pt x="747422" y="7952"/>
                  </a:lnTo>
                  <a:lnTo>
                    <a:pt x="588396" y="0"/>
                  </a:lnTo>
                  <a:close/>
                </a:path>
              </a:pathLst>
            </a:custGeom>
            <a:solidFill>
              <a:srgbClr val="FF0000"/>
            </a:solidFill>
            <a:ln w="25400" cap="flat" cmpd="sng" algn="ctr">
              <a:solidFill>
                <a:srgbClr val="000000">
                  <a:lumMod val="95000"/>
                  <a:lumOff val="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ZA" sz="1800" kern="0">
                <a:solidFill>
                  <a:prstClr val="white"/>
                </a:solidFill>
                <a:latin typeface="Gill Sans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 rot="723369">
              <a:off x="2862263" y="2995613"/>
              <a:ext cx="1966912" cy="51117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 rot="20736994">
              <a:off x="4756150" y="3295650"/>
              <a:ext cx="1358900" cy="43497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ZA">
                <a:solidFill>
                  <a:srgbClr val="FFFFFF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 rot="723369">
              <a:off x="5138738" y="2039938"/>
              <a:ext cx="876300" cy="744537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ZA">
                <a:solidFill>
                  <a:srgbClr val="FFFFFF"/>
                </a:solidFill>
              </a:endParaRPr>
            </a:p>
          </p:txBody>
        </p:sp>
      </p:grp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143276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556792"/>
            <a:ext cx="2348095" cy="217567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627784" y="1124744"/>
            <a:ext cx="1399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Tshwane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20072" y="1124744"/>
            <a:ext cx="1638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Ekurhuleni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36296" y="1124744"/>
            <a:ext cx="1639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Mangaung</a:t>
            </a:r>
            <a:endParaRPr lang="en-US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2411760" y="3861048"/>
            <a:ext cx="1570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eThekwini</a:t>
            </a:r>
          </a:p>
        </p:txBody>
      </p:sp>
    </p:spTree>
    <p:extLst>
      <p:ext uri="{BB962C8B-B14F-4D97-AF65-F5344CB8AC3E}">
        <p14:creationId xmlns:p14="http://schemas.microsoft.com/office/powerpoint/2010/main" val="110415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D1C54-B11C-4DAF-87B1-67A680A626DB}" type="slidenum">
              <a:rPr lang="en-US" smtClean="0"/>
              <a:pPr>
                <a:defRPr/>
              </a:pPr>
              <a:t>12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27086" y="188640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+mj-lt"/>
                <a:ea typeface="+mj-ea"/>
                <a:cs typeface="Osak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  <a:cs typeface="Osaka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bg1"/>
                </a:solidFill>
                <a:latin typeface="Arial Bold" pitchFamily="1" charset="0"/>
                <a:ea typeface="Osaka" pitchFamily="1" charset="-128"/>
              </a:defRPr>
            </a:lvl9pPr>
          </a:lstStyle>
          <a:p>
            <a:r>
              <a:rPr lang="en-US" kern="1200" dirty="0" smtClean="0"/>
              <a:t>A catalytic project pipeline is emerging</a:t>
            </a:r>
            <a:endParaRPr lang="en-ZA" kern="1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965915"/>
              </p:ext>
            </p:extLst>
          </p:nvPr>
        </p:nvGraphicFramePr>
        <p:xfrm>
          <a:off x="179512" y="2708920"/>
          <a:ext cx="8832957" cy="3312368"/>
        </p:xfrm>
        <a:graphic>
          <a:graphicData uri="http://schemas.openxmlformats.org/drawingml/2006/table">
            <a:tbl>
              <a:tblPr/>
              <a:tblGrid>
                <a:gridCol w="819200"/>
                <a:gridCol w="720080"/>
                <a:gridCol w="648072"/>
                <a:gridCol w="473025"/>
                <a:gridCol w="558476"/>
                <a:gridCol w="558476"/>
                <a:gridCol w="487397"/>
                <a:gridCol w="456935"/>
                <a:gridCol w="700634"/>
                <a:gridCol w="482361"/>
                <a:gridCol w="648072"/>
                <a:gridCol w="720080"/>
                <a:gridCol w="900131"/>
                <a:gridCol w="660018"/>
              </a:tblGrid>
              <a:tr h="3098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City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Project Financials (R'm)</a:t>
                      </a:r>
                    </a:p>
                  </a:txBody>
                  <a:tcPr marL="10635" marR="10635" marT="1063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Project Status</a:t>
                      </a:r>
                    </a:p>
                  </a:txBody>
                  <a:tcPr marL="10635" marR="10635" marT="1063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7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Value (R'm)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Funding Source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Private Sector Leverage (R'm)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Selection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Preparation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Construction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Completed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4852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Municipal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Loan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Grant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Province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SOE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PPP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Johannesburg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3 644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Tshwane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1 377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A9A7"/>
                    </a:solidFill>
                  </a:tcPr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Ekurhuleni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R298 000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17%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67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100%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66%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34%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A9A7"/>
                    </a:solidFill>
                  </a:tcPr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eThekwini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78 000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Mangaung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8 645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BCM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6 469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8 000 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2417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NMB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1 321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2554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Cape Town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29 033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  <a:tr h="223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TOTAL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E6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128 488 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 8 000 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B3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</a:t>
                      </a:r>
                    </a:p>
                  </a:txBody>
                  <a:tcPr marL="10635" marR="10635" marT="106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13%</a:t>
                      </a:r>
                    </a:p>
                  </a:txBody>
                  <a:tcPr marL="10635" marR="10635" marT="106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A9A7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1268760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dirty="0" smtClean="0"/>
              <a:t>Investments of R128.5 </a:t>
            </a:r>
            <a:r>
              <a:rPr lang="en-US" sz="2000" b="1" dirty="0" err="1" smtClean="0"/>
              <a:t>bn</a:t>
            </a:r>
            <a:r>
              <a:rPr lang="en-US" sz="2000" b="1" dirty="0" smtClean="0"/>
              <a:t> across 232 project currently identified </a:t>
            </a:r>
          </a:p>
          <a:p>
            <a:pPr marL="800100" lvl="1" indent="-342900">
              <a:buFont typeface="Arial"/>
              <a:buChar char="•"/>
            </a:pPr>
            <a:r>
              <a:rPr lang="en-US" sz="2000" dirty="0" smtClean="0"/>
              <a:t>Majority at selection (30%) or preparation (44%) stage</a:t>
            </a:r>
          </a:p>
          <a:p>
            <a:pPr marL="800100" lvl="1" indent="-342900">
              <a:buFont typeface="Arial"/>
              <a:buChar char="•"/>
            </a:pPr>
            <a:r>
              <a:rPr lang="en-US" sz="2000" dirty="0" smtClean="0"/>
              <a:t>Predominantly funded by own sources (41%) or grants (21%)</a:t>
            </a:r>
          </a:p>
        </p:txBody>
      </p:sp>
    </p:spTree>
    <p:extLst>
      <p:ext uri="{BB962C8B-B14F-4D97-AF65-F5344CB8AC3E}">
        <p14:creationId xmlns:p14="http://schemas.microsoft.com/office/powerpoint/2010/main" val="282707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850106"/>
          </a:xfrm>
        </p:spPr>
        <p:txBody>
          <a:bodyPr>
            <a:normAutofit/>
          </a:bodyPr>
          <a:lstStyle/>
          <a:p>
            <a:r>
              <a:rPr lang="en-ZA" b="1" dirty="0" smtClean="0"/>
              <a:t>And we agree that challenges remain</a:t>
            </a:r>
            <a:endParaRPr lang="en-ZA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0375853"/>
              </p:ext>
            </p:extLst>
          </p:nvPr>
        </p:nvGraphicFramePr>
        <p:xfrm>
          <a:off x="152400" y="1295400"/>
          <a:ext cx="8763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15208" y="6027003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Many examples of the challenges, </a:t>
            </a:r>
            <a:r>
              <a:rPr lang="en-ZA" b="1" dirty="0" smtClean="0"/>
              <a:t>but </a:t>
            </a:r>
            <a:r>
              <a:rPr lang="en-ZA" b="1" dirty="0"/>
              <a:t>metros must </a:t>
            </a:r>
            <a:r>
              <a:rPr lang="en-ZA" b="1" dirty="0" smtClean="0"/>
              <a:t>help to demonstrate </a:t>
            </a:r>
            <a:r>
              <a:rPr lang="en-ZA" b="1" dirty="0"/>
              <a:t>the alternatives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41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89" y="116632"/>
            <a:ext cx="8884096" cy="838200"/>
          </a:xfrm>
        </p:spPr>
        <p:txBody>
          <a:bodyPr/>
          <a:lstStyle/>
          <a:p>
            <a:r>
              <a:rPr lang="en-ZA" dirty="0" smtClean="0"/>
              <a:t>A new fiscal package for inclusive urban development</a:t>
            </a:r>
            <a:endParaRPr lang="en-Z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520" y="1916832"/>
            <a:ext cx="4491608" cy="2061592"/>
          </a:xfrm>
        </p:spPr>
        <p:txBody>
          <a:bodyPr vert="horz"/>
          <a:lstStyle/>
          <a:p>
            <a:r>
              <a:rPr lang="en-ZA" dirty="0" smtClean="0"/>
              <a:t>Objective: Accelerate catalytic project preparation &amp; implementation</a:t>
            </a:r>
          </a:p>
          <a:p>
            <a:pPr lvl="1"/>
            <a:r>
              <a:rPr lang="en-ZA" dirty="0" smtClean="0"/>
              <a:t>Provide clear support</a:t>
            </a:r>
          </a:p>
          <a:p>
            <a:pPr lvl="1"/>
            <a:r>
              <a:rPr lang="en-ZA" dirty="0" smtClean="0"/>
              <a:t>Underline urgency</a:t>
            </a:r>
          </a:p>
          <a:p>
            <a:pPr lvl="1"/>
            <a:r>
              <a:rPr lang="en-ZA" dirty="0" smtClean="0"/>
              <a:t>Provide direct financial incentives</a:t>
            </a:r>
          </a:p>
          <a:p>
            <a:r>
              <a:rPr lang="en-ZA" dirty="0" smtClean="0"/>
              <a:t>Will be performance-based</a:t>
            </a:r>
          </a:p>
          <a:p>
            <a:pPr marL="0" indent="0">
              <a:buNone/>
            </a:pPr>
            <a:endParaRPr lang="en-ZA" dirty="0" smtClean="0"/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2D4EB8-AA74-46D7-8A8D-05F90AFA4339}" type="slidenum">
              <a:rPr lang="en-US" smtClean="0"/>
              <a:pPr>
                <a:defRPr/>
              </a:pPr>
              <a:t>14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24136270"/>
              </p:ext>
            </p:extLst>
          </p:nvPr>
        </p:nvGraphicFramePr>
        <p:xfrm>
          <a:off x="3563888" y="1412776"/>
          <a:ext cx="6510922" cy="4796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18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84096" cy="838200"/>
          </a:xfrm>
        </p:spPr>
        <p:txBody>
          <a:bodyPr/>
          <a:lstStyle/>
          <a:p>
            <a:r>
              <a:rPr lang="en-US" dirty="0" smtClean="0"/>
              <a:t>…. and the spotlight will stay on urban economic performance in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63000" cy="2088232"/>
          </a:xfrm>
        </p:spPr>
        <p:txBody>
          <a:bodyPr/>
          <a:lstStyle/>
          <a:p>
            <a:r>
              <a:rPr lang="en-US" dirty="0" smtClean="0"/>
              <a:t>Global benchmarking index on Cost of Doing Business </a:t>
            </a:r>
            <a:r>
              <a:rPr lang="en-US" b="1" dirty="0" smtClean="0"/>
              <a:t>in each metro</a:t>
            </a:r>
          </a:p>
          <a:p>
            <a:pPr lvl="1"/>
            <a:r>
              <a:rPr lang="en-US" sz="1800" dirty="0" smtClean="0"/>
              <a:t>World Bank flagship, </a:t>
            </a:r>
            <a:r>
              <a:rPr lang="en-US" sz="1800" dirty="0"/>
              <a:t>a</a:t>
            </a:r>
            <a:r>
              <a:rPr lang="en-US" sz="1800" dirty="0" smtClean="0"/>
              <a:t>ll metros participated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15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988840"/>
            <a:ext cx="57606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latin typeface="+mn-lt"/>
                <a:ea typeface="+mn-ea"/>
              </a:rPr>
              <a:t>Useful diagnostic tool</a:t>
            </a:r>
          </a:p>
          <a:p>
            <a:pPr marL="742950" lvl="1" indent="-285750">
              <a:buFont typeface="Wingdings" charset="2"/>
              <a:buChar char="Ø"/>
              <a:tabLst>
                <a:tab pos="6899275" algn="l"/>
              </a:tabLst>
            </a:pPr>
            <a:r>
              <a:rPr lang="en-US" sz="1800" dirty="0" smtClean="0"/>
              <a:t>comparable </a:t>
            </a:r>
            <a:r>
              <a:rPr lang="en-US" sz="1800" dirty="0"/>
              <a:t>micro-level </a:t>
            </a:r>
            <a:r>
              <a:rPr lang="en-US" sz="1800" dirty="0" smtClean="0"/>
              <a:t>data</a:t>
            </a:r>
            <a:endParaRPr lang="en-US" sz="18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800" dirty="0" smtClean="0"/>
              <a:t>baseline </a:t>
            </a:r>
            <a:r>
              <a:rPr lang="en-US" sz="1800" dirty="0"/>
              <a:t>for </a:t>
            </a:r>
            <a:r>
              <a:rPr lang="en-US" sz="1800" dirty="0" smtClean="0"/>
              <a:t>analysis </a:t>
            </a:r>
            <a:endParaRPr lang="en-US" sz="18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800" dirty="0"/>
              <a:t>identifies bottlenecks </a:t>
            </a:r>
            <a:r>
              <a:rPr lang="en-US" sz="1800" dirty="0" smtClean="0"/>
              <a:t>and reform opportunities</a:t>
            </a:r>
            <a:r>
              <a:rPr lang="en-US" dirty="0"/>
              <a:t>  </a:t>
            </a:r>
          </a:p>
          <a:p>
            <a:endParaRPr lang="en-US" dirty="0"/>
          </a:p>
        </p:txBody>
      </p:sp>
      <p:graphicFrame>
        <p:nvGraphicFramePr>
          <p:cNvPr id="7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1352809"/>
              </p:ext>
            </p:extLst>
          </p:nvPr>
        </p:nvGraphicFramePr>
        <p:xfrm>
          <a:off x="-3420888" y="3573016"/>
          <a:ext cx="13609512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35"/>
          <a:stretch/>
        </p:blipFill>
        <p:spPr>
          <a:xfrm>
            <a:off x="6156176" y="1772816"/>
            <a:ext cx="2808312" cy="323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key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Metro governance and capacity challenges must be firmly addressed in a time-bound manner</a:t>
            </a:r>
          </a:p>
          <a:p>
            <a:pPr lvl="1"/>
            <a:r>
              <a:rPr lang="en-US" sz="1800" dirty="0" smtClean="0"/>
              <a:t>Visible commitments to effective expenditure management</a:t>
            </a:r>
          </a:p>
          <a:p>
            <a:pPr lvl="1"/>
            <a:r>
              <a:rPr lang="en-US" sz="1800" dirty="0" smtClean="0"/>
              <a:t>Commitments to infrastructure renewal and maintenance</a:t>
            </a:r>
          </a:p>
          <a:p>
            <a:r>
              <a:rPr lang="en-US" dirty="0" smtClean="0"/>
              <a:t>“Intergovernmental coordination” challenges cannot be allowed to delay implementation indefinitely</a:t>
            </a:r>
          </a:p>
          <a:p>
            <a:r>
              <a:rPr lang="en-US" dirty="0" smtClean="0"/>
              <a:t>Specific measures needed in all metros to move from project identification to preparation</a:t>
            </a:r>
          </a:p>
          <a:p>
            <a:r>
              <a:rPr lang="en-US" dirty="0" smtClean="0"/>
              <a:t>New approaches to financing are required</a:t>
            </a:r>
          </a:p>
          <a:p>
            <a:r>
              <a:rPr lang="en-US" b="1" dirty="0" smtClean="0"/>
              <a:t>National Treasury remains ready to explore all options to accelerate project preparation and implementation</a:t>
            </a:r>
          </a:p>
          <a:p>
            <a:pPr lvl="1"/>
            <a:r>
              <a:rPr lang="en-US" sz="1800" dirty="0" smtClean="0"/>
              <a:t>Must be based on actual proposals rather than broad concepts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16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475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991600" cy="838200"/>
          </a:xfrm>
        </p:spPr>
        <p:txBody>
          <a:bodyPr/>
          <a:lstStyle/>
          <a:p>
            <a:r>
              <a:rPr lang="en-US" dirty="0" smtClean="0"/>
              <a:t>What remains to be done?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52" y="1124744"/>
            <a:ext cx="8991600" cy="5562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National Treasury </a:t>
            </a:r>
            <a:r>
              <a:rPr lang="en-US" b="1" dirty="0" smtClean="0"/>
              <a:t>will continue to provide fiscal and technical support to metropolitan municipalities, through: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b="1" dirty="0" smtClean="0"/>
              <a:t>Continuing to reform the fiscal framework to support accelerated project implementation</a:t>
            </a:r>
          </a:p>
          <a:p>
            <a:pPr marL="1257300" lvl="2" indent="-457200"/>
            <a:r>
              <a:rPr lang="en-US" sz="1800" dirty="0" smtClean="0"/>
              <a:t>Fiscal package of grant reforms, DBSA financing, funding </a:t>
            </a:r>
            <a:r>
              <a:rPr lang="en-US" sz="1800" dirty="0"/>
              <a:t>for project </a:t>
            </a:r>
            <a:r>
              <a:rPr lang="en-US" sz="1800" dirty="0" smtClean="0"/>
              <a:t>preparation and re-</a:t>
            </a:r>
            <a:r>
              <a:rPr lang="en-US" sz="1800" dirty="0"/>
              <a:t>regulation of Development </a:t>
            </a:r>
            <a:r>
              <a:rPr lang="en-US" sz="1800" dirty="0" smtClean="0"/>
              <a:t>Charges</a:t>
            </a:r>
            <a:endParaRPr lang="en-US" b="1" dirty="0" smtClean="0"/>
          </a:p>
          <a:p>
            <a:pPr marL="857250" lvl="1" indent="-457200">
              <a:buFont typeface="+mj-lt"/>
              <a:buAutoNum type="arabicPeriod"/>
            </a:pPr>
            <a:r>
              <a:rPr lang="en-US" b="1" dirty="0" smtClean="0"/>
              <a:t>Working with </a:t>
            </a:r>
            <a:r>
              <a:rPr lang="en-US" b="1" dirty="0" err="1" smtClean="0"/>
              <a:t>CoGTA</a:t>
            </a:r>
            <a:r>
              <a:rPr lang="en-US" b="1" dirty="0" smtClean="0"/>
              <a:t> to </a:t>
            </a:r>
            <a:r>
              <a:rPr lang="en-US" b="1" dirty="0" err="1" smtClean="0"/>
              <a:t>prioritise</a:t>
            </a:r>
            <a:r>
              <a:rPr lang="en-US" b="1" dirty="0" smtClean="0"/>
              <a:t> the resolution of issues in intergovernmental coordination</a:t>
            </a:r>
          </a:p>
          <a:p>
            <a:pPr marL="1257300" lvl="2" indent="-457200"/>
            <a:r>
              <a:rPr lang="en-US" sz="1800" dirty="0" smtClean="0"/>
              <a:t>Metros </a:t>
            </a:r>
            <a:r>
              <a:rPr lang="en-US" sz="1800" dirty="0"/>
              <a:t>to concentrate on project-focused needs</a:t>
            </a:r>
          </a:p>
          <a:p>
            <a:pPr marL="1257300" lvl="2" indent="-457200"/>
            <a:r>
              <a:rPr lang="en-US" sz="1800" dirty="0" smtClean="0"/>
              <a:t>Task </a:t>
            </a:r>
            <a:r>
              <a:rPr lang="en-US" sz="1800" dirty="0"/>
              <a:t>team on Urban Public </a:t>
            </a:r>
            <a:r>
              <a:rPr lang="en-US" sz="1800" dirty="0" smtClean="0"/>
              <a:t>Transport with metros</a:t>
            </a:r>
          </a:p>
          <a:p>
            <a:pPr marL="1257300" lvl="2" indent="-457200"/>
            <a:r>
              <a:rPr lang="en-US" sz="1800" dirty="0" smtClean="0"/>
              <a:t>Strengthen </a:t>
            </a:r>
            <a:r>
              <a:rPr lang="en-US" sz="1800" dirty="0"/>
              <a:t>working relations with NDHS &amp; </a:t>
            </a:r>
            <a:r>
              <a:rPr lang="en-US" sz="1800" dirty="0" smtClean="0"/>
              <a:t>NDOT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b="1" dirty="0"/>
              <a:t>Expanding the programme of technical assistance from the Cities Support Programme to</a:t>
            </a:r>
            <a:r>
              <a:rPr lang="en-US" b="1" dirty="0" smtClean="0"/>
              <a:t>:</a:t>
            </a:r>
          </a:p>
          <a:p>
            <a:pPr marL="1257300" lvl="2" indent="-457200"/>
            <a:r>
              <a:rPr lang="en-US" sz="1800" dirty="0"/>
              <a:t>Provide transaction advisory, governance &amp;</a:t>
            </a:r>
            <a:r>
              <a:rPr lang="en-US" sz="1800" dirty="0" smtClean="0"/>
              <a:t> </a:t>
            </a:r>
            <a:r>
              <a:rPr lang="en-US" sz="1800" dirty="0"/>
              <a:t>financial management support</a:t>
            </a:r>
          </a:p>
          <a:p>
            <a:pPr marL="1257300" lvl="2" indent="-457200"/>
            <a:r>
              <a:rPr lang="en-US" sz="1800" dirty="0"/>
              <a:t>Review regulatory and other </a:t>
            </a:r>
            <a:r>
              <a:rPr lang="en-US" sz="1800" dirty="0" smtClean="0"/>
              <a:t>obstacles </a:t>
            </a:r>
            <a:r>
              <a:rPr lang="en-US" sz="1800" dirty="0"/>
              <a:t>to project </a:t>
            </a:r>
            <a:r>
              <a:rPr lang="en-US" sz="1800" dirty="0" smtClean="0"/>
              <a:t>implementation</a:t>
            </a:r>
          </a:p>
          <a:p>
            <a:pPr marL="1257300" lvl="2" indent="-457200"/>
            <a:r>
              <a:rPr lang="en-US" sz="1800" dirty="0" smtClean="0"/>
              <a:t>Strengthen private sector participation and </a:t>
            </a:r>
            <a:r>
              <a:rPr lang="en-US" sz="1800" dirty="0" err="1" smtClean="0"/>
              <a:t>finacing</a:t>
            </a:r>
            <a:r>
              <a:rPr lang="en-US" sz="1800" dirty="0" smtClean="0"/>
              <a:t>  leverage </a:t>
            </a:r>
            <a:endParaRPr lang="en-US" sz="1800" dirty="0"/>
          </a:p>
          <a:p>
            <a:pPr marL="1257300" lvl="2" indent="-457200"/>
            <a:endParaRPr lang="en-US" sz="1800" dirty="0"/>
          </a:p>
          <a:p>
            <a:pPr marL="1257300" lvl="2" indent="-457200"/>
            <a:endParaRPr lang="en-US" sz="1800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17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5166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What remains to be done?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96752"/>
            <a:ext cx="8763000" cy="501392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ZA" sz="1900" b="1" dirty="0" smtClean="0"/>
              <a:t> </a:t>
            </a:r>
            <a:r>
              <a:rPr lang="en-ZA" sz="2400" b="1" dirty="0" smtClean="0"/>
              <a:t>Increased support to improve prioritisation of </a:t>
            </a:r>
            <a:r>
              <a:rPr lang="en-ZA" sz="2400" b="1" dirty="0"/>
              <a:t>targeted </a:t>
            </a:r>
            <a:r>
              <a:rPr lang="en-ZA" sz="2400" b="1" dirty="0" smtClean="0"/>
              <a:t>spaces      (integration zones) </a:t>
            </a:r>
            <a:r>
              <a:rPr lang="en-ZA" sz="2400" dirty="0" smtClean="0"/>
              <a:t>and improved </a:t>
            </a:r>
            <a:r>
              <a:rPr lang="en-ZA" sz="2400" dirty="0"/>
              <a:t>catalytic project identification and </a:t>
            </a:r>
            <a:r>
              <a:rPr lang="en-ZA" sz="2400" dirty="0" smtClean="0"/>
              <a:t>prioritisation by metro’s</a:t>
            </a:r>
          </a:p>
          <a:p>
            <a:r>
              <a:rPr lang="en-ZA" sz="2400" b="1" dirty="0" smtClean="0"/>
              <a:t>Work with DHS towards the alignment of their Policy </a:t>
            </a:r>
            <a:r>
              <a:rPr lang="en-ZA" sz="2400" b="1" dirty="0"/>
              <a:t>and Grant </a:t>
            </a:r>
            <a:r>
              <a:rPr lang="en-ZA" sz="2400" b="1" dirty="0" smtClean="0"/>
              <a:t>Framework </a:t>
            </a:r>
            <a:r>
              <a:rPr lang="en-ZA" sz="2400" dirty="0" smtClean="0"/>
              <a:t>with the targeted built environment optimisation process</a:t>
            </a:r>
          </a:p>
          <a:p>
            <a:r>
              <a:rPr lang="en-ZA" sz="2400" b="1" dirty="0" smtClean="0"/>
              <a:t>Work with metros and DoT to improve public transport prioritisation</a:t>
            </a:r>
            <a:r>
              <a:rPr lang="en-ZA" sz="2400" dirty="0" smtClean="0"/>
              <a:t> within targeted urban network routes</a:t>
            </a:r>
          </a:p>
          <a:p>
            <a:r>
              <a:rPr lang="en-ZA" sz="2400" b="1" dirty="0" smtClean="0"/>
              <a:t>Catalyse spatially targeted private sector investment to align public incent</a:t>
            </a:r>
            <a:r>
              <a:rPr lang="en-ZA" sz="2400" dirty="0" smtClean="0"/>
              <a:t>ives, such as the UDZ tax incentive, Jobs Fund and the range of DTI incentives in partnership with the DTI</a:t>
            </a:r>
            <a:endParaRPr lang="en-ZA" sz="2400" dirty="0"/>
          </a:p>
          <a:p>
            <a:endParaRPr lang="en-ZA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EE754-3A24-4678-ADE8-6B30C9886782}" type="slidenum">
              <a:rPr lang="en-US" smtClean="0"/>
              <a:pPr>
                <a:defRPr/>
              </a:pPr>
              <a:t>18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651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0" y="6165304"/>
            <a:ext cx="1619672" cy="69269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Z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4065848" y="1750310"/>
            <a:ext cx="5292970" cy="4414994"/>
            <a:chOff x="4715890" y="2996952"/>
            <a:chExt cx="4428110" cy="3626222"/>
          </a:xfrm>
        </p:grpSpPr>
        <p:grpSp>
          <p:nvGrpSpPr>
            <p:cNvPr id="6" name="Group 5"/>
            <p:cNvGrpSpPr/>
            <p:nvPr/>
          </p:nvGrpSpPr>
          <p:grpSpPr>
            <a:xfrm>
              <a:off x="4715890" y="2996952"/>
              <a:ext cx="4428110" cy="3626222"/>
              <a:chOff x="899592" y="1216617"/>
              <a:chExt cx="7239407" cy="5577840"/>
            </a:xfrm>
          </p:grpSpPr>
          <p:grpSp>
            <p:nvGrpSpPr>
              <p:cNvPr id="7" name="Group 6"/>
              <p:cNvGrpSpPr>
                <a:grpSpLocks noChangeAspect="1"/>
              </p:cNvGrpSpPr>
              <p:nvPr/>
            </p:nvGrpSpPr>
            <p:grpSpPr>
              <a:xfrm>
                <a:off x="1755071" y="1216617"/>
                <a:ext cx="6383928" cy="5577840"/>
                <a:chOff x="1576481" y="1216617"/>
                <a:chExt cx="5436714" cy="4750230"/>
              </a:xfrm>
            </p:grpSpPr>
            <p:pic>
              <p:nvPicPr>
                <p:cNvPr id="9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974" t="8819" r="18338" b="2730"/>
                <a:stretch/>
              </p:blipFill>
              <p:spPr bwMode="auto">
                <a:xfrm>
                  <a:off x="1576481" y="1216617"/>
                  <a:ext cx="5149783" cy="475023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" name="Rectangle 9"/>
                <p:cNvSpPr/>
                <p:nvPr/>
              </p:nvSpPr>
              <p:spPr bwMode="auto">
                <a:xfrm>
                  <a:off x="5292081" y="5013176"/>
                  <a:ext cx="1671694" cy="953671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ZA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  <p:sp>
              <p:nvSpPr>
                <p:cNvPr id="11" name="Rectangle 10"/>
                <p:cNvSpPr/>
                <p:nvPr/>
              </p:nvSpPr>
              <p:spPr bwMode="auto">
                <a:xfrm>
                  <a:off x="6635274" y="3276961"/>
                  <a:ext cx="377921" cy="180019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ZA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endParaRPr>
                </a:p>
              </p:txBody>
            </p:sp>
          </p:grpSp>
          <p:sp>
            <p:nvSpPr>
              <p:cNvPr id="8" name="Rectangle 7"/>
              <p:cNvSpPr/>
              <p:nvPr/>
            </p:nvSpPr>
            <p:spPr bwMode="auto">
              <a:xfrm>
                <a:off x="899592" y="1216617"/>
                <a:ext cx="4032448" cy="111982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ZA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p:grp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31" t="80194" r="22019" b="4423"/>
            <a:stretch/>
          </p:blipFill>
          <p:spPr bwMode="auto">
            <a:xfrm>
              <a:off x="7823820" y="6081780"/>
              <a:ext cx="564604" cy="371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082" y="44624"/>
            <a:ext cx="9230580" cy="838200"/>
          </a:xfrm>
        </p:spPr>
        <p:txBody>
          <a:bodyPr/>
          <a:lstStyle/>
          <a:p>
            <a:r>
              <a:rPr lang="en-ZA" sz="3200" dirty="0"/>
              <a:t>Prioritise cities as the engines of the </a:t>
            </a:r>
            <a:r>
              <a:rPr lang="en-ZA" sz="3200" dirty="0" smtClean="0"/>
              <a:t>economy</a:t>
            </a:r>
            <a:endParaRPr lang="en-Z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770" y="1350105"/>
            <a:ext cx="5740496" cy="1142791"/>
          </a:xfrm>
        </p:spPr>
        <p:txBody>
          <a:bodyPr/>
          <a:lstStyle/>
          <a:p>
            <a:pPr lvl="1"/>
            <a:endParaRPr lang="en-ZA" dirty="0"/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D1C54-B11C-4DAF-87B1-67A680A626DB}" type="slidenum">
              <a:rPr lang="en-US" smtClean="0"/>
              <a:pPr>
                <a:defRPr/>
              </a:pPr>
              <a:t>2</a:t>
            </a:fld>
            <a:endParaRPr lang="en-US" sz="14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866" y="1441036"/>
            <a:ext cx="5219110" cy="3796784"/>
          </a:xfrm>
          <a:prstGeom prst="round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endParaRPr lang="en-ZA" sz="1400" i="1" dirty="0" smtClean="0"/>
          </a:p>
          <a:p>
            <a:pPr marL="0" indent="0" algn="just">
              <a:buNone/>
            </a:pPr>
            <a:r>
              <a:rPr lang="en-ZA" sz="1800" i="1" dirty="0" smtClean="0"/>
              <a:t>“South </a:t>
            </a:r>
            <a:r>
              <a:rPr lang="en-ZA" sz="1800" i="1" dirty="0"/>
              <a:t>Africa’s spatial landscape has to be re-shaped, including investment in dynamic city development . . . we will support cities to improve living conditions, modernise transport and communications infrastructure, expand the urban economy and promote trade and </a:t>
            </a:r>
            <a:r>
              <a:rPr lang="en-ZA" sz="1800" i="1" dirty="0" smtClean="0"/>
              <a:t>investment” </a:t>
            </a:r>
            <a:endParaRPr lang="en-ZA" sz="1800" dirty="0"/>
          </a:p>
          <a:p>
            <a:pPr marL="0" indent="0">
              <a:buNone/>
            </a:pPr>
            <a:endParaRPr lang="en-ZA" sz="1800" dirty="0"/>
          </a:p>
          <a:p>
            <a:pPr marL="0" indent="0">
              <a:buNone/>
            </a:pPr>
            <a:r>
              <a:rPr lang="en-ZA" sz="1600" dirty="0"/>
              <a:t>Medium Term Budget Policy Statement</a:t>
            </a:r>
          </a:p>
          <a:p>
            <a:pPr marL="0" indent="0">
              <a:buNone/>
            </a:pPr>
            <a:r>
              <a:rPr lang="en-ZA" sz="1600" dirty="0"/>
              <a:t>Minister of Finance, </a:t>
            </a:r>
            <a:r>
              <a:rPr lang="en-ZA" sz="1600" dirty="0" err="1"/>
              <a:t>Nhlanhla</a:t>
            </a:r>
            <a:r>
              <a:rPr lang="en-ZA" sz="1600" dirty="0"/>
              <a:t> Nene</a:t>
            </a:r>
          </a:p>
          <a:p>
            <a:pPr marL="0" indent="0">
              <a:buNone/>
            </a:pPr>
            <a:r>
              <a:rPr lang="en-ZA" sz="1600" dirty="0"/>
              <a:t>22 October </a:t>
            </a:r>
            <a:r>
              <a:rPr lang="en-ZA" sz="1600" dirty="0" smtClean="0"/>
              <a:t>2014</a:t>
            </a:r>
          </a:p>
          <a:p>
            <a:pPr marL="0" indent="0">
              <a:buNone/>
            </a:pPr>
            <a:endParaRPr lang="en-ZA" sz="1100" dirty="0"/>
          </a:p>
        </p:txBody>
      </p:sp>
    </p:spTree>
    <p:extLst>
      <p:ext uri="{BB962C8B-B14F-4D97-AF65-F5344CB8AC3E}">
        <p14:creationId xmlns:p14="http://schemas.microsoft.com/office/powerpoint/2010/main" val="138100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metros </a:t>
            </a:r>
            <a:r>
              <a:rPr lang="en-GB" dirty="0" smtClean="0"/>
              <a:t>grow faster </a:t>
            </a:r>
            <a:r>
              <a:rPr lang="en-GB" dirty="0"/>
              <a:t>than the rest of the country every </a:t>
            </a:r>
            <a:r>
              <a:rPr lang="en-GB" dirty="0" smtClean="0"/>
              <a:t>year (except 2002)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3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8776382"/>
              </p:ext>
            </p:extLst>
          </p:nvPr>
        </p:nvGraphicFramePr>
        <p:xfrm>
          <a:off x="154162" y="1268760"/>
          <a:ext cx="876300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6602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991600" cy="838200"/>
          </a:xfrm>
        </p:spPr>
        <p:txBody>
          <a:bodyPr/>
          <a:lstStyle/>
          <a:p>
            <a:r>
              <a:rPr lang="en-US" sz="2800" b="1" dirty="0" smtClean="0"/>
              <a:t>Metros now have the opportunity to play a more leading role in </a:t>
            </a:r>
            <a:r>
              <a:rPr lang="en-US" sz="2800" b="1" dirty="0" err="1" smtClean="0"/>
              <a:t>stimulting</a:t>
            </a:r>
            <a:r>
              <a:rPr lang="en-US" sz="2800" b="1" dirty="0" smtClean="0"/>
              <a:t> </a:t>
            </a:r>
            <a:r>
              <a:rPr lang="en-US" sz="2800" b="1" dirty="0" smtClean="0"/>
              <a:t>inclusive economic growth</a:t>
            </a:r>
            <a:endParaRPr lang="en-GB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4797896"/>
          </a:xfrm>
        </p:spPr>
        <p:txBody>
          <a:bodyPr/>
          <a:lstStyle/>
          <a:p>
            <a:pPr lvl="0"/>
            <a:r>
              <a:rPr lang="en-GB" b="1" dirty="0" smtClean="0"/>
              <a:t>Metros must play </a:t>
            </a:r>
            <a:r>
              <a:rPr lang="en-GB" b="1" dirty="0"/>
              <a:t>a more leading role </a:t>
            </a:r>
            <a:r>
              <a:rPr lang="en-GB" dirty="0"/>
              <a:t>in enabling </a:t>
            </a:r>
            <a:r>
              <a:rPr lang="en-GB" dirty="0" smtClean="0"/>
              <a:t>cities to become the “engines” of inclusive </a:t>
            </a:r>
            <a:r>
              <a:rPr lang="en-GB" dirty="0"/>
              <a:t>urban economic growth</a:t>
            </a:r>
            <a:endParaRPr lang="en-ZA" dirty="0"/>
          </a:p>
          <a:p>
            <a:r>
              <a:rPr lang="en-GB" b="1" dirty="0" smtClean="0"/>
              <a:t>2015 </a:t>
            </a:r>
            <a:r>
              <a:rPr lang="en-GB" b="1" dirty="0"/>
              <a:t>MTEF builds strongly on NDP </a:t>
            </a:r>
            <a:r>
              <a:rPr lang="en-GB" dirty="0"/>
              <a:t>&amp; emerging IUDF through focussing on the importance of massive investments in urban areas to:</a:t>
            </a:r>
          </a:p>
          <a:p>
            <a:pPr lvl="1"/>
            <a:r>
              <a:rPr lang="en-GB" sz="1800" dirty="0"/>
              <a:t>Maintain &amp; renew basic urban infrastructure to reduce supply disruptions and support </a:t>
            </a:r>
            <a:r>
              <a:rPr lang="en-GB" sz="1800" dirty="0" smtClean="0"/>
              <a:t>growth;</a:t>
            </a:r>
            <a:endParaRPr lang="en-GB" sz="1800" dirty="0"/>
          </a:p>
          <a:p>
            <a:pPr lvl="1"/>
            <a:r>
              <a:rPr lang="en-GB" sz="1800" dirty="0"/>
              <a:t>Restructure settlement patterns to build more productive, inclusive and sustainable </a:t>
            </a:r>
            <a:r>
              <a:rPr lang="en-GB" sz="1800" dirty="0" smtClean="0"/>
              <a:t>cities;</a:t>
            </a:r>
          </a:p>
          <a:p>
            <a:pPr lvl="1"/>
            <a:r>
              <a:rPr lang="en-GB" sz="1800" dirty="0" smtClean="0"/>
              <a:t>Universalise access to basic services; and</a:t>
            </a:r>
            <a:endParaRPr lang="en-GB" sz="1800" dirty="0"/>
          </a:p>
          <a:p>
            <a:pPr lvl="1"/>
            <a:r>
              <a:rPr lang="en-GB" sz="1800" dirty="0"/>
              <a:t>Revive investment in affordable housing in partnership with the private sector</a:t>
            </a:r>
          </a:p>
          <a:p>
            <a:r>
              <a:rPr lang="en-GB" b="1" dirty="0"/>
              <a:t>But metros will need to do more with </a:t>
            </a:r>
            <a:r>
              <a:rPr lang="en-GB" b="1" dirty="0" smtClean="0"/>
              <a:t>less</a:t>
            </a:r>
          </a:p>
          <a:p>
            <a:pPr lvl="1"/>
            <a:r>
              <a:rPr lang="en-GB" sz="1800" dirty="0" smtClean="0"/>
              <a:t>Fiscal </a:t>
            </a:r>
            <a:r>
              <a:rPr lang="en-GB" sz="1800" dirty="0"/>
              <a:t>consolidation will be shared across spheres</a:t>
            </a:r>
          </a:p>
          <a:p>
            <a:pPr lvl="1"/>
            <a:r>
              <a:rPr lang="en-GB" sz="1800" dirty="0"/>
              <a:t>Municipalities must expand access to non-grant sources of finance (own contributions and partnerships</a:t>
            </a:r>
            <a:r>
              <a:rPr lang="en-GB" sz="1800" dirty="0" smtClean="0"/>
              <a:t>)</a:t>
            </a:r>
            <a:endParaRPr lang="en-GB" b="1" dirty="0">
              <a:solidFill>
                <a:srgbClr val="B904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CC9CFB-5521-4678-B011-3614EFC0CBEB}" type="slidenum">
              <a:rPr lang="en-US" smtClean="0"/>
              <a:pPr>
                <a:defRPr/>
              </a:pPr>
              <a:t>4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195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991600" cy="838200"/>
          </a:xfrm>
        </p:spPr>
        <p:txBody>
          <a:bodyPr/>
          <a:lstStyle/>
          <a:p>
            <a:r>
              <a:rPr lang="en-ZA" dirty="0" smtClean="0"/>
              <a:t>National Treasury is responding to the challenge   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884096" cy="4572000"/>
          </a:xfrm>
        </p:spPr>
        <p:txBody>
          <a:bodyPr/>
          <a:lstStyle/>
          <a:p>
            <a:r>
              <a:rPr lang="en-ZA" sz="2400" dirty="0" smtClean="0"/>
              <a:t>A focus on the city space economy </a:t>
            </a:r>
          </a:p>
          <a:p>
            <a:r>
              <a:rPr lang="en-ZA" sz="2400" dirty="0" smtClean="0"/>
              <a:t>Improving urban resource allocation across sectors and spheres, with a special focus on municipal project delivery and sustainable city governments</a:t>
            </a:r>
          </a:p>
          <a:p>
            <a:r>
              <a:rPr lang="en-ZA" sz="2400" dirty="0" smtClean="0"/>
              <a:t>Improving fiscal intergovernmental alignment to improve returns on investment and long term impact and working </a:t>
            </a:r>
            <a:r>
              <a:rPr lang="en-ZA" sz="2400" dirty="0"/>
              <a:t>with </a:t>
            </a:r>
            <a:r>
              <a:rPr lang="en-ZA" sz="2400" dirty="0" err="1"/>
              <a:t>CoGTA</a:t>
            </a:r>
            <a:r>
              <a:rPr lang="en-ZA" sz="2400" dirty="0"/>
              <a:t> to </a:t>
            </a:r>
            <a:r>
              <a:rPr lang="en-ZA" sz="2400" dirty="0" smtClean="0"/>
              <a:t>strengthen </a:t>
            </a:r>
            <a:r>
              <a:rPr lang="en-ZA" sz="2400" dirty="0"/>
              <a:t>intergovernmental coordination</a:t>
            </a:r>
          </a:p>
          <a:p>
            <a:r>
              <a:rPr lang="en-ZA" sz="2400" dirty="0" smtClean="0"/>
              <a:t>Improving collaboration with the private </a:t>
            </a:r>
            <a:r>
              <a:rPr lang="en-ZA" sz="2400" dirty="0"/>
              <a:t>sector </a:t>
            </a:r>
            <a:r>
              <a:rPr lang="en-ZA" sz="2400" dirty="0" smtClean="0"/>
              <a:t>to increase financing for municipal projects and catalysing private sector investment in targeted urban spaces</a:t>
            </a:r>
          </a:p>
          <a:p>
            <a:endParaRPr lang="en-ZA" sz="2400" dirty="0" smtClean="0"/>
          </a:p>
          <a:p>
            <a:endParaRPr lang="en-ZA" sz="2400" b="1" dirty="0"/>
          </a:p>
          <a:p>
            <a:endParaRPr lang="en-ZA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EE754-3A24-4678-ADE8-6B30C9886782}" type="slidenum">
              <a:rPr lang="en-US" smtClean="0"/>
              <a:pPr>
                <a:defRPr/>
              </a:pPr>
              <a:t>5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951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The </a:t>
            </a:r>
            <a:r>
              <a:rPr lang="en-US" sz="2800" dirty="0" smtClean="0"/>
              <a:t>CSP’s </a:t>
            </a:r>
            <a:r>
              <a:rPr lang="en-US" sz="2800" dirty="0"/>
              <a:t>support to cities is anchored by an overarching </a:t>
            </a:r>
            <a:r>
              <a:rPr lang="en-US" sz="2800" dirty="0" smtClean="0"/>
              <a:t>narrative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-4" y="2699097"/>
            <a:ext cx="9126364" cy="3687002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en-US" sz="2400" dirty="0" smtClean="0"/>
              <a:t>City Support Programme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635031" y="2910791"/>
            <a:ext cx="8361236" cy="617440"/>
          </a:xfrm>
          <a:prstGeom prst="roundRect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Core City Governance Support</a:t>
            </a:r>
            <a:endParaRPr lang="en-US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628671" y="3592421"/>
            <a:ext cx="8361236" cy="617440"/>
          </a:xfrm>
          <a:prstGeom prst="round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Human Settlements Support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28671" y="4280420"/>
            <a:ext cx="8361236" cy="617440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Public Transport Support </a:t>
            </a:r>
            <a:endParaRPr lang="en-US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635031" y="4968424"/>
            <a:ext cx="8361236" cy="61744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Economic Development Support</a:t>
            </a:r>
            <a:endParaRPr lang="en-US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676926" y="5658402"/>
            <a:ext cx="8361236" cy="617440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Climate Resilience Support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17106" y="1570064"/>
            <a:ext cx="870343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/>
            <a:r>
              <a:rPr lang="en-US" sz="1200" b="1" i="1" dirty="0" smtClean="0">
                <a:solidFill>
                  <a:srgbClr val="000000"/>
                </a:solidFill>
              </a:rPr>
              <a:t>Under-standing context</a:t>
            </a:r>
            <a:endParaRPr lang="en-US" sz="1200" b="1" i="1" dirty="0">
              <a:solidFill>
                <a:srgbClr val="000000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58371" y="1570064"/>
            <a:ext cx="1093678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Building leadership &amp; good governance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16235" y="1570064"/>
            <a:ext cx="1188235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Creating institutional alignment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475030" y="1570064"/>
            <a:ext cx="968397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Planning for TOD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15772" y="1570064"/>
            <a:ext cx="1076012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Addressing fiscal, financial &amp; revenue issues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662344" y="1574960"/>
            <a:ext cx="1046952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Addressing regulatory and land issues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773660" y="1552423"/>
            <a:ext cx="1111303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Supporting delivery of catalytic projects in integration zones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962141" y="1552397"/>
            <a:ext cx="1111299" cy="5098294"/>
          </a:xfrm>
          <a:prstGeom prst="roundRect">
            <a:avLst/>
          </a:prstGeom>
          <a:solidFill>
            <a:schemeClr val="bg1">
              <a:lumMod val="65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/>
            <a:r>
              <a:rPr lang="en-US" sz="1300" b="1" i="1" dirty="0" smtClean="0">
                <a:solidFill>
                  <a:srgbClr val="000000"/>
                </a:solidFill>
              </a:rPr>
              <a:t>Sustaining service delivery</a:t>
            </a:r>
            <a:endParaRPr lang="en-US" sz="13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8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Policy and Regulation Deliverables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sz="1800" dirty="0"/>
              <a:t>The National Development Plan urges coordinated planning, </a:t>
            </a:r>
            <a:r>
              <a:rPr lang="en-ZA" sz="1800" dirty="0"/>
              <a:t>regulatory and investment approaches within a spatial </a:t>
            </a:r>
            <a:r>
              <a:rPr lang="en-US" sz="1800" dirty="0"/>
              <a:t>targeting framework that indicates where investment should be </a:t>
            </a:r>
            <a:r>
              <a:rPr lang="en-US" sz="1800" dirty="0" smtClean="0"/>
              <a:t>focused</a:t>
            </a:r>
          </a:p>
          <a:p>
            <a:pPr marL="342900" lvl="2" indent="-342900"/>
            <a:r>
              <a:rPr lang="en-US" sz="1800" dirty="0" smtClean="0"/>
              <a:t>The Urban Networks Strategy (UNS), a strategic spatial targeting and investment prioritisation approach, has been formulated</a:t>
            </a:r>
          </a:p>
          <a:p>
            <a:pPr marL="342900" lvl="2" indent="-342900"/>
            <a:r>
              <a:rPr lang="en-US" sz="1800" dirty="0" smtClean="0"/>
              <a:t>Built Environment Performance Plans have been introduced via the DORA that require metro’s to do spatial targeting in term of the UNS, develop indicators, prioritise catalytic projects and optimise</a:t>
            </a:r>
            <a:r>
              <a:rPr lang="en-US" sz="1800" dirty="0"/>
              <a:t> </a:t>
            </a:r>
            <a:r>
              <a:rPr lang="en-US" sz="1800" dirty="0" smtClean="0"/>
              <a:t>funding from own revenues, borrowings and grants</a:t>
            </a:r>
          </a:p>
          <a:p>
            <a:pPr marL="342900" lvl="2" indent="-342900"/>
            <a:r>
              <a:rPr lang="en-US" sz="1800" dirty="0" smtClean="0"/>
              <a:t>The Integrated City Development </a:t>
            </a:r>
            <a:r>
              <a:rPr lang="en-US" sz="1800" dirty="0"/>
              <a:t>Grant has been introduced via the DORA that incentivises metro’s to spatially target catalytic projects </a:t>
            </a:r>
          </a:p>
          <a:p>
            <a:pPr marL="342900" lvl="2" indent="-342900"/>
            <a:r>
              <a:rPr lang="en-US" sz="1800" dirty="0" smtClean="0"/>
              <a:t>These </a:t>
            </a:r>
            <a:r>
              <a:rPr lang="en-US" sz="1800" dirty="0" smtClean="0"/>
              <a:t>reforms are closely aligned with the Integrated Urban Development Framework being coordinated by COGTA </a:t>
            </a:r>
            <a:endParaRPr lang="en-US" sz="1800" dirty="0"/>
          </a:p>
          <a:p>
            <a:pPr marL="342900" lvl="2" indent="-342900"/>
            <a:endParaRPr lang="en-US" sz="1800" dirty="0"/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EE754-3A24-4678-ADE8-6B30C9886782}" type="slidenum">
              <a:rPr lang="en-US" smtClean="0"/>
              <a:pPr>
                <a:defRPr/>
              </a:pPr>
              <a:t>7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163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Urban Network Strategy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1197496"/>
          </a:xfrm>
        </p:spPr>
        <p:txBody>
          <a:bodyPr/>
          <a:lstStyle/>
          <a:p>
            <a:r>
              <a:rPr lang="en-ZA" dirty="0" smtClean="0"/>
              <a:t>A spatial targeting approach aimed at the agglomeration of public and private investment towards a more inclusive urban form</a:t>
            </a:r>
          </a:p>
          <a:p>
            <a:pPr lvl="1">
              <a:buFont typeface="Courier New" pitchFamily="49" charset="0"/>
              <a:buChar char="o"/>
            </a:pPr>
            <a:r>
              <a:rPr lang="en-ZA" dirty="0" smtClean="0"/>
              <a:t>National (Targeted cities)</a:t>
            </a:r>
          </a:p>
          <a:p>
            <a:pPr lvl="1"/>
            <a:endParaRPr lang="en-ZA" dirty="0"/>
          </a:p>
          <a:p>
            <a:pPr lvl="1"/>
            <a:endParaRPr lang="en-ZA" dirty="0" smtClean="0"/>
          </a:p>
          <a:p>
            <a:pPr lvl="1"/>
            <a:endParaRPr lang="en-ZA" dirty="0"/>
          </a:p>
          <a:p>
            <a:pPr lvl="1"/>
            <a:endParaRPr lang="en-ZA" dirty="0" smtClean="0"/>
          </a:p>
          <a:p>
            <a:pPr lvl="1"/>
            <a:endParaRPr lang="en-ZA" dirty="0" smtClean="0"/>
          </a:p>
          <a:p>
            <a:endParaRPr lang="en-ZA" dirty="0"/>
          </a:p>
          <a:p>
            <a:pPr lvl="1"/>
            <a:endParaRPr lang="en-ZA" dirty="0" smtClean="0"/>
          </a:p>
          <a:p>
            <a:pPr lvl="1"/>
            <a:endParaRPr lang="en-Z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EE754-3A24-4678-ADE8-6B30C9886782}" type="slidenum">
              <a:rPr lang="en-US" smtClean="0"/>
              <a:pPr>
                <a:defRPr/>
              </a:pPr>
              <a:t>8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528" y="2277024"/>
            <a:ext cx="3009444" cy="273615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 bwMode="auto">
          <a:xfrm>
            <a:off x="169632" y="6093296"/>
            <a:ext cx="1594056" cy="76470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Z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632" y="2348880"/>
            <a:ext cx="60486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Courier New" pitchFamily="49" charset="0"/>
              <a:buChar char="o"/>
            </a:pPr>
            <a:r>
              <a:rPr lang="en-ZA" sz="2000" dirty="0"/>
              <a:t>City wide</a:t>
            </a:r>
          </a:p>
          <a:p>
            <a:pPr marL="1257300" lvl="2" indent="-342900">
              <a:buFont typeface="Arial" pitchFamily="34" charset="0"/>
              <a:buChar char="•"/>
            </a:pPr>
            <a:r>
              <a:rPr lang="en-ZA" sz="2000" dirty="0"/>
              <a:t>Identification of primary networks (CBD, Corridors, Urban Hubs) and prioritisation of integration zones</a:t>
            </a:r>
          </a:p>
          <a:p>
            <a:pPr marL="1257300" lvl="2" indent="-342900">
              <a:buFont typeface="Arial" pitchFamily="34" charset="0"/>
              <a:buChar char="•"/>
            </a:pPr>
            <a:r>
              <a:rPr lang="en-ZA" sz="2000" dirty="0"/>
              <a:t>Secondary networks (Urban hubs, secondary links)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ZA" sz="2000" dirty="0"/>
              <a:t>Precinct planning to identify catalytic projects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ZA" sz="2000" dirty="0" smtClean="0"/>
              <a:t>Alignment </a:t>
            </a:r>
            <a:r>
              <a:rPr lang="en-ZA" sz="2000" dirty="0"/>
              <a:t>of LG grants, public incentives and provincial and SOE </a:t>
            </a:r>
            <a:r>
              <a:rPr lang="en-ZA" sz="2000" dirty="0" smtClean="0"/>
              <a:t>funds via BEPP process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ZA" sz="2000" dirty="0"/>
              <a:t>Precinct Management (urban management) of targeted network </a:t>
            </a:r>
            <a:r>
              <a:rPr lang="en-ZA" sz="2000" dirty="0" smtClean="0"/>
              <a:t>elements/zones</a:t>
            </a:r>
            <a:endParaRPr lang="en-ZA" sz="2000" dirty="0"/>
          </a:p>
        </p:txBody>
      </p:sp>
    </p:spTree>
    <p:extLst>
      <p:ext uri="{BB962C8B-B14F-4D97-AF65-F5344CB8AC3E}">
        <p14:creationId xmlns:p14="http://schemas.microsoft.com/office/powerpoint/2010/main" val="202995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452048" cy="838200"/>
          </a:xfrm>
        </p:spPr>
        <p:txBody>
          <a:bodyPr/>
          <a:lstStyle/>
          <a:p>
            <a:r>
              <a:rPr lang="en-ZA" dirty="0" smtClean="0"/>
              <a:t>Precinct Planning in Urban Hubs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96752"/>
            <a:ext cx="8763000" cy="5373960"/>
          </a:xfrm>
        </p:spPr>
        <p:txBody>
          <a:bodyPr/>
          <a:lstStyle/>
          <a:p>
            <a:r>
              <a:rPr lang="en-ZA" sz="2400" dirty="0" smtClean="0"/>
              <a:t>The Neighbourhood Development Programme has assisted metro’s and secondary cities with precinct planning of urban hubs</a:t>
            </a:r>
          </a:p>
          <a:p>
            <a:r>
              <a:rPr lang="en-ZA" sz="2400" dirty="0" smtClean="0"/>
              <a:t>Precinct Concept</a:t>
            </a:r>
          </a:p>
          <a:p>
            <a:pPr lvl="1"/>
            <a:r>
              <a:rPr lang="en-ZA" sz="2400" dirty="0" smtClean="0"/>
              <a:t> Involves the planning and phasing of public and private sector land uses based on anticipated pedestrian behaviour using the Urban </a:t>
            </a:r>
            <a:r>
              <a:rPr lang="en-ZA" sz="2400" dirty="0"/>
              <a:t>H</a:t>
            </a:r>
            <a:r>
              <a:rPr lang="en-ZA" sz="2400" dirty="0" smtClean="0"/>
              <a:t>ub </a:t>
            </a:r>
            <a:r>
              <a:rPr lang="en-ZA" sz="2400" dirty="0"/>
              <a:t>T</a:t>
            </a:r>
            <a:r>
              <a:rPr lang="en-ZA" sz="2400" dirty="0" smtClean="0"/>
              <a:t>oolkit and ToD principles</a:t>
            </a:r>
          </a:p>
          <a:p>
            <a:r>
              <a:rPr lang="en-ZA" sz="2400" dirty="0" smtClean="0"/>
              <a:t>Catalytic project identification</a:t>
            </a:r>
          </a:p>
          <a:p>
            <a:pPr lvl="1"/>
            <a:r>
              <a:rPr lang="en-ZA" sz="2400" dirty="0" smtClean="0"/>
              <a:t>The precinct concept leads to the identification</a:t>
            </a:r>
            <a:r>
              <a:rPr lang="en-ZA" sz="2400" dirty="0"/>
              <a:t> </a:t>
            </a:r>
            <a:r>
              <a:rPr lang="en-ZA" sz="2400" dirty="0" smtClean="0"/>
              <a:t>and prioritisation of catalytic projects and strategic public interventions (non-capital)</a:t>
            </a:r>
          </a:p>
          <a:p>
            <a:pPr lvl="1"/>
            <a:r>
              <a:rPr lang="en-ZA" sz="2400" dirty="0" smtClean="0"/>
              <a:t>A project pipeline is established for funding purposes across sectors and spheres.</a:t>
            </a:r>
            <a:endParaRPr lang="en-ZA" dirty="0"/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1EE754-3A24-4678-ADE8-6B30C9886782}" type="slidenum">
              <a:rPr lang="en-US" smtClean="0"/>
              <a:pPr>
                <a:defRPr/>
              </a:pPr>
              <a:t>9</a:t>
            </a:fld>
            <a:endParaRPr lang="en-US" sz="1400" b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019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old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CB3B787D621C40B6FA57C40A07729F" ma:contentTypeVersion="1" ma:contentTypeDescription="Create a new document." ma:contentTypeScope="" ma:versionID="24aa37d6ab98e3bb4362d644922af4b6">
  <xsd:schema xmlns:xsd="http://www.w3.org/2001/XMLSchema" xmlns:xs="http://www.w3.org/2001/XMLSchema" xmlns:p="http://schemas.microsoft.com/office/2006/metadata/properties" xmlns:ns1="http://schemas.microsoft.com/sharepoint/v3" xmlns:ns2="1d4ae108-40c1-4eeb-bffe-7f5a2c6ccefe" targetNamespace="http://schemas.microsoft.com/office/2006/metadata/properties" ma:root="true" ma:fieldsID="6309a9ee619721a8edbb29cd20f1cc9c" ns1:_="" ns2:_="">
    <xsd:import namespace="http://schemas.microsoft.com/sharepoint/v3"/>
    <xsd:import namespace="1d4ae108-40c1-4eeb-bffe-7f5a2c6cce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4ae108-40c1-4eeb-bffe-7f5a2c6ccef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  <_dlc_DocId xmlns="1d4ae108-40c1-4eeb-bffe-7f5a2c6ccefe">EAPUDDW5PDUU-35-6</_dlc_DocId>
    <_dlc_DocIdUrl xmlns="1d4ae108-40c1-4eeb-bffe-7f5a2c6ccefe">
      <Url>https://csp.treasury.gov.za/Resource%20_Centre/Conferences/_layouts/15/DocIdRedir.aspx?ID=EAPUDDW5PDUU-35-6</Url>
      <Description>EAPUDDW5PDUU-35-6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A78254A9-CCAD-479D-A07A-C2C752AAF4BD}"/>
</file>

<file path=customXml/itemProps2.xml><?xml version="1.0" encoding="utf-8"?>
<ds:datastoreItem xmlns:ds="http://schemas.openxmlformats.org/officeDocument/2006/customXml" ds:itemID="{3670F23C-C568-4939-934D-E549369DF442}"/>
</file>

<file path=customXml/itemProps3.xml><?xml version="1.0" encoding="utf-8"?>
<ds:datastoreItem xmlns:ds="http://schemas.openxmlformats.org/officeDocument/2006/customXml" ds:itemID="{85C5DE4E-B98B-4711-8019-7F82E96967C4}"/>
</file>

<file path=customXml/itemProps4.xml><?xml version="1.0" encoding="utf-8"?>
<ds:datastoreItem xmlns:ds="http://schemas.openxmlformats.org/officeDocument/2006/customXml" ds:itemID="{8C9E248E-0C8D-41E9-96DA-D450D91A8CE6}"/>
</file>

<file path=customXml/itemProps5.xml><?xml version="1.0" encoding="utf-8"?>
<ds:datastoreItem xmlns:ds="http://schemas.openxmlformats.org/officeDocument/2006/customXml" ds:itemID="{675D2051-8DB3-4A3C-A69D-63A16E217A4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1788</TotalTime>
  <Words>1515</Words>
  <Application>Microsoft Office PowerPoint</Application>
  <PresentationFormat>On-screen Show (4:3)</PresentationFormat>
  <Paragraphs>323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Blank Presentation</vt:lpstr>
      <vt:lpstr>SCOA JULY 2015:  The role of metropolitan municipalities</vt:lpstr>
      <vt:lpstr>Prioritise cities as the engines of the economy</vt:lpstr>
      <vt:lpstr>The metros grow faster than the rest of the country every year (except 2002)</vt:lpstr>
      <vt:lpstr>Metros now have the opportunity to play a more leading role in stimulting inclusive economic growth</vt:lpstr>
      <vt:lpstr>National Treasury is responding to the challenge   </vt:lpstr>
      <vt:lpstr>The CSP’s support to cities is anchored by an overarching narrative</vt:lpstr>
      <vt:lpstr>Policy and Regulation Deliverables</vt:lpstr>
      <vt:lpstr>Urban Network Strategy</vt:lpstr>
      <vt:lpstr>Precinct Planning in Urban Hubs</vt:lpstr>
      <vt:lpstr>PowerPoint Presentation</vt:lpstr>
      <vt:lpstr>Metro’s have all made adequate (though variable) progress with urban network planning via BEPPs</vt:lpstr>
      <vt:lpstr>PowerPoint Presentation</vt:lpstr>
      <vt:lpstr>And we agree that challenges remain</vt:lpstr>
      <vt:lpstr>A new fiscal package for inclusive urban development</vt:lpstr>
      <vt:lpstr>…. and the spotlight will stay on urban economic performance in 2015</vt:lpstr>
      <vt:lpstr>Summary of key issues</vt:lpstr>
      <vt:lpstr>What remains to be done? </vt:lpstr>
      <vt:lpstr>What remains to be done?</vt:lpstr>
    </vt:vector>
  </TitlesOfParts>
  <Company>bronwen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 (Powerpoint 2007)</dc:title>
  <dc:creator>bronwen</dc:creator>
  <cp:lastModifiedBy>Malijeng Ngqaleni</cp:lastModifiedBy>
  <cp:revision>128</cp:revision>
  <dcterms:created xsi:type="dcterms:W3CDTF">2010-05-24T08:09:56Z</dcterms:created>
  <dcterms:modified xsi:type="dcterms:W3CDTF">2015-07-16T12:56:00Z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0x0101001CCB3B787D621C40B6FA57C40A07729F</vt:lpwstr>
  </property>
  <property fmtid="{D5CDD505-2E9C-101B-9397-08002B2CF9AE}" pid="4" name="Order">
    <vt:r8>10200</vt:r8>
  </property>
  <property fmtid="{D5CDD505-2E9C-101B-9397-08002B2CF9AE}" pid="5" name="Corporate Services Divition">
    <vt:lpwstr>Communications</vt:lpwstr>
  </property>
  <property fmtid="{D5CDD505-2E9C-101B-9397-08002B2CF9AE}" pid="6" name="Business Unit">
    <vt:lpwstr>Communications</vt:lpwstr>
  </property>
  <property fmtid="{D5CDD505-2E9C-101B-9397-08002B2CF9AE}" pid="7" name="_dlc_DocIdItemGuid">
    <vt:lpwstr>e4ae3861-1438-442b-a06e-045af2d71d93</vt:lpwstr>
  </property>
</Properties>
</file>